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323" r:id="rId3"/>
    <p:sldId id="328" r:id="rId4"/>
    <p:sldId id="321" r:id="rId5"/>
    <p:sldId id="324" r:id="rId6"/>
    <p:sldId id="325" r:id="rId7"/>
    <p:sldId id="326" r:id="rId8"/>
    <p:sldId id="322" r:id="rId9"/>
    <p:sldId id="319" r:id="rId10"/>
    <p:sldId id="327" r:id="rId11"/>
    <p:sldId id="261" r:id="rId12"/>
  </p:sldIdLst>
  <p:sldSz cx="9144000" cy="6858000" type="screen4x3"/>
  <p:notesSz cx="6858000" cy="9144000"/>
  <p:defaultTextStyle>
    <a:defPPr>
      <a:defRPr lang="ro-RO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770"/>
    <p:restoredTop sz="94519"/>
  </p:normalViewPr>
  <p:slideViewPr>
    <p:cSldViewPr>
      <p:cViewPr varScale="1">
        <p:scale>
          <a:sx n="92" d="100"/>
          <a:sy n="92" d="100"/>
        </p:scale>
        <p:origin x="63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>
            <a:extLst>
              <a:ext uri="{FF2B5EF4-FFF2-40B4-BE49-F238E27FC236}">
                <a16:creationId xmlns:a16="http://schemas.microsoft.com/office/drawing/2014/main" id="{23632210-56BD-1D42-8EE7-B0BC9F4C323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o-RO"/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F4AF7343-4B65-934B-8FA8-88301D80A252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BB0872F-B035-3E40-B3FF-765A34CE0E14}" type="datetimeFigureOut">
              <a:rPr lang="ro-RO"/>
              <a:pPr>
                <a:defRPr/>
              </a:pPr>
              <a:t>22.09.2022</a:t>
            </a:fld>
            <a:endParaRPr lang="ro-RO"/>
          </a:p>
        </p:txBody>
      </p:sp>
      <p:sp>
        <p:nvSpPr>
          <p:cNvPr id="4" name="Diakép helye 3">
            <a:extLst>
              <a:ext uri="{FF2B5EF4-FFF2-40B4-BE49-F238E27FC236}">
                <a16:creationId xmlns:a16="http://schemas.microsoft.com/office/drawing/2014/main" id="{C3056D03-D1CB-5F42-B059-E8E95A546A4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o-RO" noProof="0"/>
          </a:p>
        </p:txBody>
      </p:sp>
      <p:sp>
        <p:nvSpPr>
          <p:cNvPr id="5" name="Jegyzetek helye 4">
            <a:extLst>
              <a:ext uri="{FF2B5EF4-FFF2-40B4-BE49-F238E27FC236}">
                <a16:creationId xmlns:a16="http://schemas.microsoft.com/office/drawing/2014/main" id="{D82628D7-DA37-EE47-88E4-3473DAE76D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noProof="0"/>
              <a:t>Mintaszöveg szerkesztése</a:t>
            </a:r>
          </a:p>
          <a:p>
            <a:pPr lvl="1"/>
            <a:r>
              <a:rPr lang="hu-HU" noProof="0"/>
              <a:t>Második szint</a:t>
            </a:r>
          </a:p>
          <a:p>
            <a:pPr lvl="2"/>
            <a:r>
              <a:rPr lang="hu-HU" noProof="0"/>
              <a:t>Harmadik szint</a:t>
            </a:r>
          </a:p>
          <a:p>
            <a:pPr lvl="3"/>
            <a:r>
              <a:rPr lang="hu-HU" noProof="0"/>
              <a:t>Negyedik szint</a:t>
            </a:r>
          </a:p>
          <a:p>
            <a:pPr lvl="4"/>
            <a:r>
              <a:rPr lang="hu-HU" noProof="0"/>
              <a:t>Ötödik szint</a:t>
            </a:r>
            <a:endParaRPr lang="ro-RO" noProof="0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73084605-DF20-7847-B61D-4D695358973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o-RO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C3D1AC96-AD58-7940-8007-F912FB3575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2E2533C9-3A6D-CE40-AD6F-6D6EC3220D97}" type="slidenum">
              <a:rPr lang="ro-RO" altLang="hu-HU"/>
              <a:pPr>
                <a:defRPr/>
              </a:pPr>
              <a:t>‹Nr.›</a:t>
            </a:fld>
            <a:endParaRPr lang="ro-RO" alt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Diakép helye 1">
            <a:extLst>
              <a:ext uri="{FF2B5EF4-FFF2-40B4-BE49-F238E27FC236}">
                <a16:creationId xmlns:a16="http://schemas.microsoft.com/office/drawing/2014/main" id="{69098019-B307-AF4F-A83F-BE4F012500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8" name="Jegyzetek helye 2">
            <a:extLst>
              <a:ext uri="{FF2B5EF4-FFF2-40B4-BE49-F238E27FC236}">
                <a16:creationId xmlns:a16="http://schemas.microsoft.com/office/drawing/2014/main" id="{CC9A7F25-8247-9D46-90F7-E64C2E7CE0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/>
          </a:p>
        </p:txBody>
      </p:sp>
      <p:sp>
        <p:nvSpPr>
          <p:cNvPr id="9219" name="Dia számának helye 3">
            <a:extLst>
              <a:ext uri="{FF2B5EF4-FFF2-40B4-BE49-F238E27FC236}">
                <a16:creationId xmlns:a16="http://schemas.microsoft.com/office/drawing/2014/main" id="{49F889B0-14AB-C644-BEDA-5E6D8AADE57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fld id="{CC2346BC-8AB6-C942-9677-5F618BBA39FE}" type="slidenum">
              <a:rPr lang="ro-RO" altLang="hu-HU" smtClean="0"/>
              <a:pPr/>
              <a:t>2</a:t>
            </a:fld>
            <a:endParaRPr lang="ro-RO" altLang="hu-HU"/>
          </a:p>
        </p:txBody>
      </p:sp>
    </p:spTree>
    <p:extLst>
      <p:ext uri="{BB962C8B-B14F-4D97-AF65-F5344CB8AC3E}">
        <p14:creationId xmlns:p14="http://schemas.microsoft.com/office/powerpoint/2010/main" val="17603613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Diakép helye 1">
            <a:extLst>
              <a:ext uri="{FF2B5EF4-FFF2-40B4-BE49-F238E27FC236}">
                <a16:creationId xmlns:a16="http://schemas.microsoft.com/office/drawing/2014/main" id="{69098019-B307-AF4F-A83F-BE4F012500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8" name="Jegyzetek helye 2">
            <a:extLst>
              <a:ext uri="{FF2B5EF4-FFF2-40B4-BE49-F238E27FC236}">
                <a16:creationId xmlns:a16="http://schemas.microsoft.com/office/drawing/2014/main" id="{CC9A7F25-8247-9D46-90F7-E64C2E7CE0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/>
          </a:p>
        </p:txBody>
      </p:sp>
      <p:sp>
        <p:nvSpPr>
          <p:cNvPr id="9219" name="Dia számának helye 3">
            <a:extLst>
              <a:ext uri="{FF2B5EF4-FFF2-40B4-BE49-F238E27FC236}">
                <a16:creationId xmlns:a16="http://schemas.microsoft.com/office/drawing/2014/main" id="{49F889B0-14AB-C644-BEDA-5E6D8AADE57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fld id="{CC2346BC-8AB6-C942-9677-5F618BBA39FE}" type="slidenum">
              <a:rPr lang="ro-RO" altLang="hu-HU" smtClean="0"/>
              <a:pPr/>
              <a:t>3</a:t>
            </a:fld>
            <a:endParaRPr lang="ro-RO" altLang="hu-HU"/>
          </a:p>
        </p:txBody>
      </p:sp>
    </p:spTree>
    <p:extLst>
      <p:ext uri="{BB962C8B-B14F-4D97-AF65-F5344CB8AC3E}">
        <p14:creationId xmlns:p14="http://schemas.microsoft.com/office/powerpoint/2010/main" val="25817018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Diakép helye 1">
            <a:extLst>
              <a:ext uri="{FF2B5EF4-FFF2-40B4-BE49-F238E27FC236}">
                <a16:creationId xmlns:a16="http://schemas.microsoft.com/office/drawing/2014/main" id="{69098019-B307-AF4F-A83F-BE4F012500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8" name="Jegyzetek helye 2">
            <a:extLst>
              <a:ext uri="{FF2B5EF4-FFF2-40B4-BE49-F238E27FC236}">
                <a16:creationId xmlns:a16="http://schemas.microsoft.com/office/drawing/2014/main" id="{CC9A7F25-8247-9D46-90F7-E64C2E7CE0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 dirty="0"/>
          </a:p>
        </p:txBody>
      </p:sp>
      <p:sp>
        <p:nvSpPr>
          <p:cNvPr id="9219" name="Dia számának helye 3">
            <a:extLst>
              <a:ext uri="{FF2B5EF4-FFF2-40B4-BE49-F238E27FC236}">
                <a16:creationId xmlns:a16="http://schemas.microsoft.com/office/drawing/2014/main" id="{49F889B0-14AB-C644-BEDA-5E6D8AADE57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fld id="{CC2346BC-8AB6-C942-9677-5F618BBA39FE}" type="slidenum">
              <a:rPr lang="ro-RO" altLang="hu-HU" smtClean="0"/>
              <a:pPr/>
              <a:t>4</a:t>
            </a:fld>
            <a:endParaRPr lang="ro-RO" altLang="hu-HU"/>
          </a:p>
        </p:txBody>
      </p:sp>
    </p:spTree>
    <p:extLst>
      <p:ext uri="{BB962C8B-B14F-4D97-AF65-F5344CB8AC3E}">
        <p14:creationId xmlns:p14="http://schemas.microsoft.com/office/powerpoint/2010/main" val="2125813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Diakép helye 1">
            <a:extLst>
              <a:ext uri="{FF2B5EF4-FFF2-40B4-BE49-F238E27FC236}">
                <a16:creationId xmlns:a16="http://schemas.microsoft.com/office/drawing/2014/main" id="{69098019-B307-AF4F-A83F-BE4F012500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8" name="Jegyzetek helye 2">
            <a:extLst>
              <a:ext uri="{FF2B5EF4-FFF2-40B4-BE49-F238E27FC236}">
                <a16:creationId xmlns:a16="http://schemas.microsoft.com/office/drawing/2014/main" id="{CC9A7F25-8247-9D46-90F7-E64C2E7CE0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 dirty="0"/>
          </a:p>
        </p:txBody>
      </p:sp>
      <p:sp>
        <p:nvSpPr>
          <p:cNvPr id="9219" name="Dia számának helye 3">
            <a:extLst>
              <a:ext uri="{FF2B5EF4-FFF2-40B4-BE49-F238E27FC236}">
                <a16:creationId xmlns:a16="http://schemas.microsoft.com/office/drawing/2014/main" id="{49F889B0-14AB-C644-BEDA-5E6D8AADE57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fld id="{CC2346BC-8AB6-C942-9677-5F618BBA39FE}" type="slidenum">
              <a:rPr lang="ro-RO" altLang="hu-HU" smtClean="0"/>
              <a:pPr/>
              <a:t>5</a:t>
            </a:fld>
            <a:endParaRPr lang="ro-RO" altLang="hu-HU"/>
          </a:p>
        </p:txBody>
      </p:sp>
    </p:spTree>
    <p:extLst>
      <p:ext uri="{BB962C8B-B14F-4D97-AF65-F5344CB8AC3E}">
        <p14:creationId xmlns:p14="http://schemas.microsoft.com/office/powerpoint/2010/main" val="574472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Diakép helye 1">
            <a:extLst>
              <a:ext uri="{FF2B5EF4-FFF2-40B4-BE49-F238E27FC236}">
                <a16:creationId xmlns:a16="http://schemas.microsoft.com/office/drawing/2014/main" id="{69098019-B307-AF4F-A83F-BE4F012500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8" name="Jegyzetek helye 2">
            <a:extLst>
              <a:ext uri="{FF2B5EF4-FFF2-40B4-BE49-F238E27FC236}">
                <a16:creationId xmlns:a16="http://schemas.microsoft.com/office/drawing/2014/main" id="{CC9A7F25-8247-9D46-90F7-E64C2E7CE0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 dirty="0"/>
          </a:p>
        </p:txBody>
      </p:sp>
      <p:sp>
        <p:nvSpPr>
          <p:cNvPr id="9219" name="Dia számának helye 3">
            <a:extLst>
              <a:ext uri="{FF2B5EF4-FFF2-40B4-BE49-F238E27FC236}">
                <a16:creationId xmlns:a16="http://schemas.microsoft.com/office/drawing/2014/main" id="{49F889B0-14AB-C644-BEDA-5E6D8AADE57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fld id="{CC2346BC-8AB6-C942-9677-5F618BBA39FE}" type="slidenum">
              <a:rPr lang="ro-RO" altLang="hu-HU" smtClean="0"/>
              <a:pPr/>
              <a:t>6</a:t>
            </a:fld>
            <a:endParaRPr lang="ro-RO" altLang="hu-HU"/>
          </a:p>
        </p:txBody>
      </p:sp>
    </p:spTree>
    <p:extLst>
      <p:ext uri="{BB962C8B-B14F-4D97-AF65-F5344CB8AC3E}">
        <p14:creationId xmlns:p14="http://schemas.microsoft.com/office/powerpoint/2010/main" val="18127321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Diakép helye 1">
            <a:extLst>
              <a:ext uri="{FF2B5EF4-FFF2-40B4-BE49-F238E27FC236}">
                <a16:creationId xmlns:a16="http://schemas.microsoft.com/office/drawing/2014/main" id="{69098019-B307-AF4F-A83F-BE4F012500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8" name="Jegyzetek helye 2">
            <a:extLst>
              <a:ext uri="{FF2B5EF4-FFF2-40B4-BE49-F238E27FC236}">
                <a16:creationId xmlns:a16="http://schemas.microsoft.com/office/drawing/2014/main" id="{CC9A7F25-8247-9D46-90F7-E64C2E7CE0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 dirty="0"/>
          </a:p>
        </p:txBody>
      </p:sp>
      <p:sp>
        <p:nvSpPr>
          <p:cNvPr id="9219" name="Dia számának helye 3">
            <a:extLst>
              <a:ext uri="{FF2B5EF4-FFF2-40B4-BE49-F238E27FC236}">
                <a16:creationId xmlns:a16="http://schemas.microsoft.com/office/drawing/2014/main" id="{49F889B0-14AB-C644-BEDA-5E6D8AADE57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fld id="{CC2346BC-8AB6-C942-9677-5F618BBA39FE}" type="slidenum">
              <a:rPr lang="ro-RO" altLang="hu-HU" smtClean="0"/>
              <a:pPr/>
              <a:t>7</a:t>
            </a:fld>
            <a:endParaRPr lang="ro-RO" altLang="hu-HU"/>
          </a:p>
        </p:txBody>
      </p:sp>
    </p:spTree>
    <p:extLst>
      <p:ext uri="{BB962C8B-B14F-4D97-AF65-F5344CB8AC3E}">
        <p14:creationId xmlns:p14="http://schemas.microsoft.com/office/powerpoint/2010/main" val="6377287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Diakép helye 1">
            <a:extLst>
              <a:ext uri="{FF2B5EF4-FFF2-40B4-BE49-F238E27FC236}">
                <a16:creationId xmlns:a16="http://schemas.microsoft.com/office/drawing/2014/main" id="{69098019-B307-AF4F-A83F-BE4F012500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8" name="Jegyzetek helye 2">
            <a:extLst>
              <a:ext uri="{FF2B5EF4-FFF2-40B4-BE49-F238E27FC236}">
                <a16:creationId xmlns:a16="http://schemas.microsoft.com/office/drawing/2014/main" id="{CC9A7F25-8247-9D46-90F7-E64C2E7CE0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/>
          </a:p>
        </p:txBody>
      </p:sp>
      <p:sp>
        <p:nvSpPr>
          <p:cNvPr id="9219" name="Dia számának helye 3">
            <a:extLst>
              <a:ext uri="{FF2B5EF4-FFF2-40B4-BE49-F238E27FC236}">
                <a16:creationId xmlns:a16="http://schemas.microsoft.com/office/drawing/2014/main" id="{49F889B0-14AB-C644-BEDA-5E6D8AADE57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fld id="{CC2346BC-8AB6-C942-9677-5F618BBA39FE}" type="slidenum">
              <a:rPr lang="ro-RO" altLang="hu-HU" smtClean="0"/>
              <a:pPr/>
              <a:t>8</a:t>
            </a:fld>
            <a:endParaRPr lang="ro-RO" altLang="hu-HU"/>
          </a:p>
        </p:txBody>
      </p:sp>
    </p:spTree>
    <p:extLst>
      <p:ext uri="{BB962C8B-B14F-4D97-AF65-F5344CB8AC3E}">
        <p14:creationId xmlns:p14="http://schemas.microsoft.com/office/powerpoint/2010/main" val="3377105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mold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D:\caritas\fehervar\Corporate Design\uj\ppt\elemek\00 Borito Alap.jpg">
            <a:extLst>
              <a:ext uri="{FF2B5EF4-FFF2-40B4-BE49-F238E27FC236}">
                <a16:creationId xmlns:a16="http://schemas.microsoft.com/office/drawing/2014/main" id="{5AE94D46-465A-0249-9997-3191436F0B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763"/>
            <a:ext cx="9144000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121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zbeeso oldal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caritas\fehervar\Corporate Design\uj\ppt\elemek\01 fejlec sav ures.png">
            <a:extLst>
              <a:ext uri="{FF2B5EF4-FFF2-40B4-BE49-F238E27FC236}">
                <a16:creationId xmlns:a16="http://schemas.microsoft.com/office/drawing/2014/main" id="{732B51BA-DC3C-F847-8704-F36E12D61B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 descr="D:\caritas\fehervar\Corporate Design\uj\ppt\elemek\02 Gyulafehervari caritas.png">
            <a:extLst>
              <a:ext uri="{FF2B5EF4-FFF2-40B4-BE49-F238E27FC236}">
                <a16:creationId xmlns:a16="http://schemas.microsoft.com/office/drawing/2014/main" id="{8A3FD1BE-65F0-9B4D-B025-CA6DD71B08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09538"/>
            <a:ext cx="1428750" cy="13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21BF6D96-F820-A64D-9476-A13EAE2DFE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94625" y="26988"/>
            <a:ext cx="124142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r>
              <a:rPr lang="hu-HU" sz="1100">
                <a:solidFill>
                  <a:schemeClr val="bg1"/>
                </a:solidFill>
                <a:ea typeface="+mn-ea"/>
                <a:cs typeface="Arial" charset="0"/>
              </a:rPr>
              <a:t>www.caritas-ab.ro</a:t>
            </a:r>
            <a:endParaRPr lang="ro-RO" sz="1100">
              <a:solidFill>
                <a:schemeClr val="bg1"/>
              </a:solidFill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5647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atold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caritas\fehervar\Corporate Design\uj\ppt\elemek\ZZZ - hatoldal.jpg">
            <a:extLst>
              <a:ext uri="{FF2B5EF4-FFF2-40B4-BE49-F238E27FC236}">
                <a16:creationId xmlns:a16="http://schemas.microsoft.com/office/drawing/2014/main" id="{10A07D98-4D20-AC4E-8DDA-9697A3C7E9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átum helye 3">
            <a:extLst>
              <a:ext uri="{FF2B5EF4-FFF2-40B4-BE49-F238E27FC236}">
                <a16:creationId xmlns:a16="http://schemas.microsoft.com/office/drawing/2014/main" id="{F7BE164C-D601-724D-89A6-CBD09CBFE87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E6BA29D7-0D28-1140-A349-7528DEE962FB}" type="datetimeFigureOut">
              <a:rPr lang="ro-RO"/>
              <a:pPr>
                <a:defRPr/>
              </a:pPr>
              <a:t>22.09.2022</a:t>
            </a:fld>
            <a:endParaRPr lang="ro-RO"/>
          </a:p>
        </p:txBody>
      </p:sp>
      <p:sp>
        <p:nvSpPr>
          <p:cNvPr id="6" name="Élőláb helye 4">
            <a:extLst>
              <a:ext uri="{FF2B5EF4-FFF2-40B4-BE49-F238E27FC236}">
                <a16:creationId xmlns:a16="http://schemas.microsoft.com/office/drawing/2014/main" id="{6E9E2270-72B2-D74F-9373-08D363B5D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o-RO"/>
          </a:p>
        </p:txBody>
      </p:sp>
      <p:sp>
        <p:nvSpPr>
          <p:cNvPr id="7" name="Dia számának helye 5">
            <a:extLst>
              <a:ext uri="{FF2B5EF4-FFF2-40B4-BE49-F238E27FC236}">
                <a16:creationId xmlns:a16="http://schemas.microsoft.com/office/drawing/2014/main" id="{BFEF23F5-ACE4-4A4A-9F25-EEDAD14F8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4DD5FC08-F9DD-5D4B-A4F5-C89BC9AE47C3}" type="slidenum">
              <a:rPr lang="ro-RO" altLang="hu-HU"/>
              <a:pPr>
                <a:defRPr/>
              </a:pPr>
              <a:t>‹Nr.›</a:t>
            </a:fld>
            <a:endParaRPr lang="ro-RO" altLang="hu-HU"/>
          </a:p>
        </p:txBody>
      </p:sp>
    </p:spTree>
    <p:extLst>
      <p:ext uri="{BB962C8B-B14F-4D97-AF65-F5344CB8AC3E}">
        <p14:creationId xmlns:p14="http://schemas.microsoft.com/office/powerpoint/2010/main" val="2192948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caritas\fehervar\Corporate Design\uj\ppt\elemek\01 fejlec sav ures.png">
            <a:extLst>
              <a:ext uri="{FF2B5EF4-FFF2-40B4-BE49-F238E27FC236}">
                <a16:creationId xmlns:a16="http://schemas.microsoft.com/office/drawing/2014/main" id="{65808903-0899-E44A-8886-947032126A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id="{674F8366-FD02-6544-8133-A4D5ADDFA6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94625" y="49213"/>
            <a:ext cx="12414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r>
              <a:rPr lang="hu-HU" sz="1100">
                <a:solidFill>
                  <a:schemeClr val="bg1"/>
                </a:solidFill>
                <a:cs typeface="Arial" charset="0"/>
              </a:rPr>
              <a:t>www.caritas-ab.ro</a:t>
            </a:r>
            <a:endParaRPr lang="ro-RO" sz="1100">
              <a:solidFill>
                <a:schemeClr val="bg1"/>
              </a:solidFill>
              <a:cs typeface="Arial" charset="0"/>
            </a:endParaRPr>
          </a:p>
        </p:txBody>
      </p:sp>
      <p:pic>
        <p:nvPicPr>
          <p:cNvPr id="4" name="Picture 5" descr="D:\caritas\fehervar\Corporate Design\uj\ppt\elemek\03 caritas Alba Iulia.png">
            <a:extLst>
              <a:ext uri="{FF2B5EF4-FFF2-40B4-BE49-F238E27FC236}">
                <a16:creationId xmlns:a16="http://schemas.microsoft.com/office/drawing/2014/main" id="{D6E566C5-EE19-1F48-B394-B84DAD8CCB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23825"/>
            <a:ext cx="1428750" cy="13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0321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caritas\fehervar\Corporate Design\uj\ppt\elemek\05 alap.jpg">
            <a:extLst>
              <a:ext uri="{FF2B5EF4-FFF2-40B4-BE49-F238E27FC236}">
                <a16:creationId xmlns:a16="http://schemas.microsoft.com/office/drawing/2014/main" id="{70F9A1BA-4923-9F47-9DEC-F65F4D5F3C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1588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o-R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églalap 1">
            <a:extLst>
              <a:ext uri="{FF2B5EF4-FFF2-40B4-BE49-F238E27FC236}">
                <a16:creationId xmlns:a16="http://schemas.microsoft.com/office/drawing/2014/main" id="{38778590-B34D-4C4F-B04B-E16506D19D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2565400"/>
            <a:ext cx="6731000" cy="2000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endParaRPr lang="de-DE" altLang="hu-HU" sz="2000" b="1" dirty="0">
              <a:latin typeface="Avenir Book" panose="02000503020000020003" pitchFamily="2" charset="0"/>
            </a:endParaRPr>
          </a:p>
          <a:p>
            <a:r>
              <a:rPr lang="de-DE" altLang="hu-HU" sz="3200" b="1" dirty="0">
                <a:solidFill>
                  <a:schemeClr val="bg1"/>
                </a:solidFill>
                <a:latin typeface="Avenir Book" panose="02000503020000020003" pitchFamily="2" charset="0"/>
              </a:rPr>
              <a:t>Pflege woher? Pflege wohin?</a:t>
            </a:r>
          </a:p>
          <a:p>
            <a:r>
              <a:rPr lang="de-DE" altLang="hu-HU" sz="1600" dirty="0">
                <a:solidFill>
                  <a:schemeClr val="bg1"/>
                </a:solidFill>
                <a:latin typeface="Avenir Book" panose="02000503020000020003" pitchFamily="2" charset="0"/>
              </a:rPr>
              <a:t>Caritas Alba Iulia, Siebenbürgen, Rumänien</a:t>
            </a:r>
          </a:p>
          <a:p>
            <a:r>
              <a:rPr lang="de-DE" altLang="hu-HU" sz="1600" dirty="0">
                <a:solidFill>
                  <a:schemeClr val="bg1"/>
                </a:solidFill>
                <a:latin typeface="Avenir Book" panose="02000503020000020003" pitchFamily="2" charset="0"/>
              </a:rPr>
              <a:t>Dr. András </a:t>
            </a:r>
            <a:r>
              <a:rPr lang="de-DE" altLang="hu-HU" sz="1600" dirty="0" err="1">
                <a:solidFill>
                  <a:schemeClr val="bg1"/>
                </a:solidFill>
                <a:latin typeface="Avenir Book" panose="02000503020000020003" pitchFamily="2" charset="0"/>
              </a:rPr>
              <a:t>Márton</a:t>
            </a:r>
            <a:r>
              <a:rPr lang="de-DE" altLang="hu-HU" sz="1600" dirty="0">
                <a:solidFill>
                  <a:schemeClr val="bg1"/>
                </a:solidFill>
                <a:latin typeface="Avenir Book" panose="02000503020000020003" pitchFamily="2" charset="0"/>
              </a:rPr>
              <a:t>, Direktor</a:t>
            </a:r>
            <a:endParaRPr lang="hu-HU" altLang="hu-HU" sz="1600" dirty="0">
              <a:solidFill>
                <a:schemeClr val="bg1"/>
              </a:solidFill>
              <a:latin typeface="Avenir Book" panose="02000503020000020003" pitchFamily="2" charset="0"/>
            </a:endParaRPr>
          </a:p>
          <a:p>
            <a:pPr algn="r" eaLnBrk="1" hangingPunct="1"/>
            <a:r>
              <a:rPr lang="hu-HU" altLang="hu-HU" sz="2000" dirty="0">
                <a:latin typeface="Cambria" panose="02040503050406030204" pitchFamily="18" charset="0"/>
              </a:rPr>
              <a:t>, </a:t>
            </a:r>
          </a:p>
          <a:p>
            <a:pPr algn="r" eaLnBrk="1" hangingPunct="1"/>
            <a:endParaRPr lang="ro-RO" altLang="hu-HU" sz="20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>
            <a:extLst>
              <a:ext uri="{FF2B5EF4-FFF2-40B4-BE49-F238E27FC236}">
                <a16:creationId xmlns:a16="http://schemas.microsoft.com/office/drawing/2014/main" id="{FFF96C6C-E75E-0CF1-DF0B-E78C375F3E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435417"/>
            <a:ext cx="9144000" cy="4585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hu-HU" sz="32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  <a:t>● </a:t>
            </a:r>
            <a:r>
              <a:rPr lang="hu-HU" altLang="hu-HU" sz="3200" b="1" dirty="0" err="1">
                <a:latin typeface="Avenir Book" panose="02000503020000020003" pitchFamily="2" charset="0"/>
                <a:cs typeface="Arial" charset="0"/>
              </a:rPr>
              <a:t>Kontext</a:t>
            </a:r>
            <a:r>
              <a:rPr lang="hu-HU" altLang="hu-HU" sz="3200" b="1" dirty="0">
                <a:latin typeface="Avenir Book" panose="02000503020000020003" pitchFamily="2" charset="0"/>
                <a:cs typeface="Arial" charset="0"/>
              </a:rPr>
              <a:t> </a:t>
            </a:r>
            <a:r>
              <a:rPr lang="hu-HU" altLang="hu-HU" sz="3200" b="1" dirty="0" err="1">
                <a:latin typeface="Avenir Book" panose="02000503020000020003" pitchFamily="2" charset="0"/>
                <a:cs typeface="Arial" charset="0"/>
              </a:rPr>
              <a:t>der</a:t>
            </a:r>
            <a:r>
              <a:rPr lang="hu-HU" altLang="hu-HU" sz="3200" b="1" dirty="0">
                <a:latin typeface="Avenir Book" panose="02000503020000020003" pitchFamily="2" charset="0"/>
                <a:cs typeface="Arial" charset="0"/>
              </a:rPr>
              <a:t> </a:t>
            </a:r>
            <a:r>
              <a:rPr lang="hu-HU" altLang="hu-HU" sz="3200" b="1" dirty="0" err="1">
                <a:latin typeface="Avenir Book" panose="02000503020000020003" pitchFamily="2" charset="0"/>
                <a:cs typeface="Arial" charset="0"/>
              </a:rPr>
              <a:t>Langzeitpflege</a:t>
            </a:r>
            <a:r>
              <a:rPr lang="hu-HU" altLang="hu-HU" sz="3200" b="1" dirty="0">
                <a:latin typeface="Avenir Book" panose="02000503020000020003" pitchFamily="2" charset="0"/>
                <a:cs typeface="Arial" charset="0"/>
              </a:rPr>
              <a:t> in </a:t>
            </a:r>
            <a:r>
              <a:rPr lang="hu-HU" altLang="hu-HU" sz="3200" b="1" dirty="0" err="1">
                <a:latin typeface="Avenir Book" panose="02000503020000020003" pitchFamily="2" charset="0"/>
                <a:cs typeface="Arial" charset="0"/>
              </a:rPr>
              <a:t>Rumänien</a:t>
            </a:r>
            <a:endParaRPr lang="hu-HU" altLang="hu-HU" sz="3200" b="1" dirty="0">
              <a:latin typeface="Avenir Book" panose="02000503020000020003" pitchFamily="2" charset="0"/>
              <a:cs typeface="Arial" charset="0"/>
            </a:endParaRPr>
          </a:p>
          <a:p>
            <a:pPr>
              <a:defRPr/>
            </a:pPr>
            <a:endParaRPr lang="hu-HU" altLang="hu-HU" sz="3200" b="1" dirty="0">
              <a:latin typeface="Avenir Book" panose="02000503020000020003" pitchFamily="2" charset="0"/>
              <a:cs typeface="Arial" charset="0"/>
            </a:endParaRPr>
          </a:p>
          <a:p>
            <a:pPr>
              <a:defRPr/>
            </a:pPr>
            <a:r>
              <a:rPr lang="hu-HU" sz="32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ook" panose="02000503020000020003" pitchFamily="2" charset="0"/>
                <a:cs typeface="Arial" charset="0"/>
              </a:rPr>
              <a:t>● </a:t>
            </a:r>
            <a:r>
              <a:rPr lang="hu-HU" altLang="hu-HU" sz="3200" b="1" dirty="0" err="1">
                <a:latin typeface="Avenir Book" panose="02000503020000020003" pitchFamily="2" charset="0"/>
                <a:cs typeface="Arial" charset="0"/>
              </a:rPr>
              <a:t>Hintergrund</a:t>
            </a:r>
            <a:r>
              <a:rPr lang="hu-HU" altLang="hu-HU" sz="3200" b="1" dirty="0">
                <a:latin typeface="Avenir Book" panose="02000503020000020003" pitchFamily="2" charset="0"/>
                <a:cs typeface="Arial" charset="0"/>
              </a:rPr>
              <a:t> Caritas Alba Iulia</a:t>
            </a:r>
          </a:p>
          <a:p>
            <a:pPr>
              <a:defRPr/>
            </a:pPr>
            <a:endParaRPr lang="hu-HU" sz="3200" b="1" dirty="0">
              <a:latin typeface="Avenir Book" panose="02000503020000020003" pitchFamily="2" charset="0"/>
              <a:cs typeface="Arial" charset="0"/>
            </a:endParaRPr>
          </a:p>
          <a:p>
            <a:pPr>
              <a:defRPr/>
            </a:pPr>
            <a:r>
              <a:rPr lang="hu-HU" sz="32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ook" panose="02000503020000020003" pitchFamily="2" charset="0"/>
                <a:cs typeface="Arial" charset="0"/>
              </a:rPr>
              <a:t>● </a:t>
            </a:r>
            <a:r>
              <a:rPr lang="hu-HU" altLang="hu-HU" sz="3200" b="1" dirty="0" err="1">
                <a:latin typeface="Avenir Book" panose="02000503020000020003" pitchFamily="2" charset="0"/>
                <a:cs typeface="Arial" charset="0"/>
              </a:rPr>
              <a:t>Fragestellungen</a:t>
            </a:r>
            <a:r>
              <a:rPr lang="hu-HU" altLang="hu-HU" sz="3200" b="1" dirty="0">
                <a:latin typeface="Avenir Book" panose="02000503020000020003" pitchFamily="2" charset="0"/>
                <a:cs typeface="Arial" charset="0"/>
              </a:rPr>
              <a:t> - </a:t>
            </a:r>
            <a:r>
              <a:rPr lang="hu-HU" altLang="hu-HU" sz="3200" b="1" dirty="0" err="1">
                <a:latin typeface="Avenir Book" panose="02000503020000020003" pitchFamily="2" charset="0"/>
                <a:cs typeface="Arial" charset="0"/>
              </a:rPr>
              <a:t>Pflege</a:t>
            </a:r>
            <a:endParaRPr lang="hu-HU" altLang="hu-HU" sz="3200" b="1" dirty="0">
              <a:latin typeface="Avenir Book" panose="02000503020000020003" pitchFamily="2" charset="0"/>
              <a:cs typeface="Arial" charset="0"/>
            </a:endParaRPr>
          </a:p>
          <a:p>
            <a:pPr>
              <a:defRPr/>
            </a:pPr>
            <a:endParaRPr lang="hu-HU" sz="3200" b="1" dirty="0">
              <a:latin typeface="Avenir Book" panose="02000503020000020003" pitchFamily="2" charset="0"/>
              <a:cs typeface="Arial" charset="0"/>
            </a:endParaRPr>
          </a:p>
          <a:p>
            <a:pPr>
              <a:defRPr/>
            </a:pPr>
            <a:r>
              <a:rPr lang="hu-HU" sz="32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ook" panose="02000503020000020003" pitchFamily="2" charset="0"/>
                <a:cs typeface="Arial" charset="0"/>
              </a:rPr>
              <a:t>● </a:t>
            </a:r>
            <a:r>
              <a:rPr lang="hu-HU" altLang="hu-HU" sz="3200" b="1" dirty="0">
                <a:latin typeface="Avenir Book" panose="02000503020000020003" pitchFamily="2" charset="0"/>
                <a:cs typeface="Arial" charset="0"/>
              </a:rPr>
              <a:t>CE </a:t>
            </a:r>
            <a:r>
              <a:rPr lang="hu-HU" altLang="hu-HU" sz="3200" b="1" dirty="0" err="1">
                <a:latin typeface="Avenir Book" panose="02000503020000020003" pitchFamily="2" charset="0"/>
                <a:cs typeface="Arial" charset="0"/>
              </a:rPr>
              <a:t>Position</a:t>
            </a:r>
            <a:r>
              <a:rPr lang="hu-HU" altLang="hu-HU" sz="3200" b="1" dirty="0">
                <a:latin typeface="Avenir Book" panose="02000503020000020003" pitchFamily="2" charset="0"/>
                <a:cs typeface="Arial" charset="0"/>
              </a:rPr>
              <a:t> </a:t>
            </a:r>
            <a:r>
              <a:rPr lang="hu-HU" altLang="hu-HU" sz="3200" b="1" dirty="0" err="1">
                <a:latin typeface="Avenir Book" panose="02000503020000020003" pitchFamily="2" charset="0"/>
                <a:cs typeface="Arial" charset="0"/>
              </a:rPr>
              <a:t>zur</a:t>
            </a:r>
            <a:r>
              <a:rPr lang="hu-HU" altLang="hu-HU" sz="3200" b="1" dirty="0">
                <a:latin typeface="Avenir Book" panose="02000503020000020003" pitchFamily="2" charset="0"/>
                <a:cs typeface="Arial" charset="0"/>
              </a:rPr>
              <a:t> EU LTC </a:t>
            </a:r>
            <a:r>
              <a:rPr lang="hu-HU" altLang="hu-HU" sz="3200" b="1" dirty="0" err="1">
                <a:latin typeface="Avenir Book" panose="02000503020000020003" pitchFamily="2" charset="0"/>
                <a:cs typeface="Arial" charset="0"/>
              </a:rPr>
              <a:t>Strategie</a:t>
            </a:r>
            <a:endParaRPr lang="ro-RO" altLang="hu-HU" sz="3200" b="1" dirty="0">
              <a:latin typeface="Avenir Book" panose="02000503020000020003" pitchFamily="2" charset="0"/>
              <a:cs typeface="Arial" charset="0"/>
            </a:endParaRPr>
          </a:p>
          <a:p>
            <a:pPr>
              <a:defRPr/>
            </a:pPr>
            <a:endParaRPr lang="hu-HU" altLang="hu-HU" sz="2400" b="1" dirty="0">
              <a:latin typeface="Avenir Book" panose="02000503020000020003" pitchFamily="2" charset="0"/>
              <a:cs typeface="Arial" charset="0"/>
            </a:endParaRPr>
          </a:p>
          <a:p>
            <a:pPr>
              <a:defRPr/>
            </a:pPr>
            <a:endParaRPr lang="hu-HU" altLang="hu-HU" sz="2400" b="1" dirty="0">
              <a:latin typeface="Avenir Book" panose="02000503020000020003" pitchFamily="2" charset="0"/>
              <a:cs typeface="Calibri" panose="020F0502020204030204" pitchFamily="34" charset="0"/>
            </a:endParaRPr>
          </a:p>
          <a:p>
            <a:pPr>
              <a:defRPr/>
            </a:pPr>
            <a:endParaRPr lang="ro-RO" sz="2000" b="1" dirty="0">
              <a:latin typeface="Cambria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9712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églalap 5">
            <a:extLst>
              <a:ext uri="{FF2B5EF4-FFF2-40B4-BE49-F238E27FC236}">
                <a16:creationId xmlns:a16="http://schemas.microsoft.com/office/drawing/2014/main" id="{49A294AD-2255-6F45-B119-43D01436CE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7525" y="-6350"/>
            <a:ext cx="53768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de-DE" altLang="hu-HU" sz="1600" b="1" dirty="0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Kontext der Langzeitpflege in Rumänien</a:t>
            </a:r>
            <a:endParaRPr lang="ro-RO" altLang="hu-HU" sz="1600" dirty="0">
              <a:solidFill>
                <a:schemeClr val="bg1"/>
              </a:solidFill>
              <a:latin typeface="Avenir Book" panose="02000503020000020003" pitchFamily="2" charset="0"/>
              <a:cs typeface="Arial" panose="020B0604020202020204" pitchFamily="34" charset="0"/>
            </a:endParaRPr>
          </a:p>
        </p:txBody>
      </p:sp>
      <p:sp>
        <p:nvSpPr>
          <p:cNvPr id="2" name="TextBox 10">
            <a:extLst>
              <a:ext uri="{FF2B5EF4-FFF2-40B4-BE49-F238E27FC236}">
                <a16:creationId xmlns:a16="http://schemas.microsoft.com/office/drawing/2014/main" id="{FFF96C6C-E75E-0CF1-DF0B-E78C375F3E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80728"/>
            <a:ext cx="9144000" cy="550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hu-HU" sz="24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  <a:t>● </a:t>
            </a:r>
            <a:r>
              <a:rPr lang="hu-HU" altLang="hu-HU" sz="2400" b="1" dirty="0" err="1">
                <a:latin typeface="Avenir Book" panose="02000503020000020003" pitchFamily="2" charset="0"/>
                <a:cs typeface="Arial" charset="0"/>
              </a:rPr>
              <a:t>Kronisch</a:t>
            </a:r>
            <a:r>
              <a:rPr lang="hu-HU" altLang="hu-HU" sz="2400" b="1" dirty="0">
                <a:latin typeface="Avenir Book" panose="02000503020000020003" pitchFamily="2" charset="0"/>
                <a:cs typeface="Arial" charset="0"/>
              </a:rPr>
              <a:t> </a:t>
            </a:r>
            <a:r>
              <a:rPr lang="hu-HU" altLang="hu-HU" sz="2400" b="1" dirty="0" err="1">
                <a:latin typeface="Avenir Book" panose="02000503020000020003" pitchFamily="2" charset="0"/>
                <a:cs typeface="Arial" charset="0"/>
              </a:rPr>
              <a:t>unterfinanziertes</a:t>
            </a:r>
            <a:r>
              <a:rPr lang="hu-HU" altLang="hu-HU" sz="2400" b="1" dirty="0">
                <a:latin typeface="Avenir Book" panose="02000503020000020003" pitchFamily="2" charset="0"/>
                <a:cs typeface="Arial" charset="0"/>
              </a:rPr>
              <a:t>, </a:t>
            </a:r>
            <a:r>
              <a:rPr lang="hu-HU" altLang="hu-HU" sz="2400" b="1" dirty="0" err="1">
                <a:latin typeface="Avenir Book" panose="02000503020000020003" pitchFamily="2" charset="0"/>
                <a:cs typeface="Arial" charset="0"/>
              </a:rPr>
              <a:t>hochzentralisiertes</a:t>
            </a:r>
            <a:r>
              <a:rPr lang="hu-HU" altLang="hu-HU" sz="2400" b="1" dirty="0">
                <a:latin typeface="Avenir Book" panose="02000503020000020003" pitchFamily="2" charset="0"/>
                <a:cs typeface="Arial" charset="0"/>
              </a:rPr>
              <a:t> </a:t>
            </a:r>
            <a:r>
              <a:rPr lang="hu-HU" altLang="hu-HU" sz="2400" b="1" dirty="0" err="1">
                <a:latin typeface="Avenir Book" panose="02000503020000020003" pitchFamily="2" charset="0"/>
                <a:cs typeface="Arial" charset="0"/>
              </a:rPr>
              <a:t>Wohlfahrtssystem</a:t>
            </a:r>
            <a:endParaRPr lang="hu-HU" altLang="hu-HU" sz="2400" b="1" dirty="0">
              <a:latin typeface="Avenir Book" panose="02000503020000020003" pitchFamily="2" charset="0"/>
              <a:cs typeface="Arial" charset="0"/>
            </a:endParaRPr>
          </a:p>
          <a:p>
            <a:pPr>
              <a:defRPr/>
            </a:pPr>
            <a:endParaRPr lang="hu-HU" altLang="hu-HU" sz="2400" b="1" dirty="0">
              <a:latin typeface="Avenir Book" panose="02000503020000020003" pitchFamily="2" charset="0"/>
              <a:cs typeface="Arial" charset="0"/>
            </a:endParaRPr>
          </a:p>
          <a:p>
            <a:pPr>
              <a:defRPr/>
            </a:pPr>
            <a:r>
              <a:rPr lang="hu-HU" sz="24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ook" panose="02000503020000020003" pitchFamily="2" charset="0"/>
                <a:cs typeface="Arial" charset="0"/>
              </a:rPr>
              <a:t>● </a:t>
            </a:r>
            <a:r>
              <a:rPr lang="hu-HU" altLang="hu-HU" sz="2400" b="1" dirty="0" err="1">
                <a:latin typeface="Avenir Book" panose="02000503020000020003" pitchFamily="2" charset="0"/>
                <a:cs typeface="Arial" charset="0"/>
              </a:rPr>
              <a:t>Über</a:t>
            </a:r>
            <a:r>
              <a:rPr lang="hu-HU" altLang="hu-HU" sz="2400" b="1" dirty="0">
                <a:latin typeface="Avenir Book" panose="02000503020000020003" pitchFamily="2" charset="0"/>
                <a:cs typeface="Arial" charset="0"/>
              </a:rPr>
              <a:t> 95% </a:t>
            </a:r>
            <a:r>
              <a:rPr lang="hu-HU" altLang="hu-HU" sz="2400" b="1" dirty="0" err="1">
                <a:latin typeface="Avenir Book" panose="02000503020000020003" pitchFamily="2" charset="0"/>
                <a:cs typeface="Arial" charset="0"/>
              </a:rPr>
              <a:t>der</a:t>
            </a:r>
            <a:r>
              <a:rPr lang="hu-HU" altLang="hu-HU" sz="2400" b="1" dirty="0">
                <a:latin typeface="Avenir Book" panose="02000503020000020003" pitchFamily="2" charset="0"/>
                <a:cs typeface="Arial" charset="0"/>
              </a:rPr>
              <a:t> </a:t>
            </a:r>
            <a:r>
              <a:rPr lang="hu-HU" altLang="hu-HU" sz="2400" b="1" dirty="0" err="1">
                <a:latin typeface="Avenir Book" panose="02000503020000020003" pitchFamily="2" charset="0"/>
                <a:cs typeface="Arial" charset="0"/>
              </a:rPr>
              <a:t>Langzeitpflege</a:t>
            </a:r>
            <a:r>
              <a:rPr lang="hu-HU" altLang="hu-HU" sz="2400" b="1" dirty="0">
                <a:latin typeface="Avenir Book" panose="02000503020000020003" pitchFamily="2" charset="0"/>
                <a:cs typeface="Arial" charset="0"/>
              </a:rPr>
              <a:t> </a:t>
            </a:r>
            <a:r>
              <a:rPr lang="hu-HU" altLang="hu-HU" sz="2400" b="1" dirty="0" err="1">
                <a:latin typeface="Avenir Book" panose="02000503020000020003" pitchFamily="2" charset="0"/>
                <a:cs typeface="Arial" charset="0"/>
              </a:rPr>
              <a:t>informal</a:t>
            </a:r>
            <a:r>
              <a:rPr lang="hu-HU" altLang="hu-HU" sz="2400" b="1" dirty="0">
                <a:latin typeface="Avenir Book" panose="02000503020000020003" pitchFamily="2" charset="0"/>
                <a:cs typeface="Arial" charset="0"/>
              </a:rPr>
              <a:t>, </a:t>
            </a:r>
            <a:r>
              <a:rPr lang="hu-HU" altLang="hu-HU" sz="2400" b="1" dirty="0" err="1">
                <a:latin typeface="Avenir Book" panose="02000503020000020003" pitchFamily="2" charset="0"/>
                <a:cs typeface="Arial" charset="0"/>
              </a:rPr>
              <a:t>formale</a:t>
            </a:r>
            <a:r>
              <a:rPr lang="hu-HU" altLang="hu-HU" sz="2400" b="1" dirty="0">
                <a:latin typeface="Avenir Book" panose="02000503020000020003" pitchFamily="2" charset="0"/>
                <a:cs typeface="Arial" charset="0"/>
              </a:rPr>
              <a:t> </a:t>
            </a:r>
            <a:r>
              <a:rPr lang="hu-HU" altLang="hu-HU" sz="2400" b="1" dirty="0" err="1">
                <a:latin typeface="Avenir Book" panose="02000503020000020003" pitchFamily="2" charset="0"/>
                <a:cs typeface="Arial" charset="0"/>
              </a:rPr>
              <a:t>Pflege</a:t>
            </a:r>
            <a:r>
              <a:rPr lang="hu-HU" altLang="hu-HU" sz="2400" b="1" dirty="0">
                <a:latin typeface="Avenir Book" panose="02000503020000020003" pitchFamily="2" charset="0"/>
                <a:cs typeface="Arial" charset="0"/>
              </a:rPr>
              <a:t> </a:t>
            </a:r>
            <a:r>
              <a:rPr lang="hu-HU" altLang="hu-HU" sz="2400" b="1" dirty="0" err="1">
                <a:latin typeface="Avenir Book" panose="02000503020000020003" pitchFamily="2" charset="0"/>
                <a:cs typeface="Arial" charset="0"/>
              </a:rPr>
              <a:t>sehr</a:t>
            </a:r>
            <a:r>
              <a:rPr lang="hu-HU" altLang="hu-HU" sz="2400" b="1" dirty="0">
                <a:latin typeface="Avenir Book" panose="02000503020000020003" pitchFamily="2" charset="0"/>
                <a:cs typeface="Arial" charset="0"/>
              </a:rPr>
              <a:t> </a:t>
            </a:r>
            <a:r>
              <a:rPr lang="hu-HU" altLang="hu-HU" sz="2400" b="1" dirty="0" err="1">
                <a:latin typeface="Avenir Book" panose="02000503020000020003" pitchFamily="2" charset="0"/>
                <a:cs typeface="Arial" charset="0"/>
              </a:rPr>
              <a:t>schwach</a:t>
            </a:r>
            <a:r>
              <a:rPr lang="hu-HU" altLang="hu-HU" sz="2400" b="1" dirty="0">
                <a:latin typeface="Avenir Book" panose="02000503020000020003" pitchFamily="2" charset="0"/>
                <a:cs typeface="Arial" charset="0"/>
              </a:rPr>
              <a:t> </a:t>
            </a:r>
            <a:r>
              <a:rPr lang="hu-HU" altLang="hu-HU" sz="2400" b="1" dirty="0" err="1">
                <a:latin typeface="Avenir Book" panose="02000503020000020003" pitchFamily="2" charset="0"/>
                <a:cs typeface="Arial" charset="0"/>
              </a:rPr>
              <a:t>vertreten</a:t>
            </a:r>
            <a:r>
              <a:rPr lang="hu-HU" altLang="hu-HU" sz="2400" b="1" dirty="0">
                <a:latin typeface="Avenir Book" panose="02000503020000020003" pitchFamily="2" charset="0"/>
                <a:cs typeface="Arial" charset="0"/>
              </a:rPr>
              <a:t>, </a:t>
            </a:r>
            <a:r>
              <a:rPr lang="hu-HU" altLang="hu-HU" sz="2400" b="1" dirty="0" err="1">
                <a:latin typeface="Avenir Book" panose="02000503020000020003" pitchFamily="2" charset="0"/>
                <a:cs typeface="Arial" charset="0"/>
              </a:rPr>
              <a:t>nicht</a:t>
            </a:r>
            <a:r>
              <a:rPr lang="hu-HU" altLang="hu-HU" sz="2400" b="1" dirty="0">
                <a:latin typeface="Avenir Book" panose="02000503020000020003" pitchFamily="2" charset="0"/>
                <a:cs typeface="Arial" charset="0"/>
              </a:rPr>
              <a:t> </a:t>
            </a:r>
            <a:r>
              <a:rPr lang="hu-HU" altLang="hu-HU" sz="2400" b="1" dirty="0" err="1">
                <a:latin typeface="Avenir Book" panose="02000503020000020003" pitchFamily="2" charset="0"/>
                <a:cs typeface="Arial" charset="0"/>
              </a:rPr>
              <a:t>allgemein</a:t>
            </a:r>
            <a:r>
              <a:rPr lang="hu-HU" altLang="hu-HU" sz="2400" b="1" dirty="0">
                <a:latin typeface="Avenir Book" panose="02000503020000020003" pitchFamily="2" charset="0"/>
                <a:cs typeface="Arial" charset="0"/>
              </a:rPr>
              <a:t> </a:t>
            </a:r>
            <a:r>
              <a:rPr lang="hu-HU" altLang="hu-HU" sz="2400" b="1" dirty="0" err="1">
                <a:latin typeface="Avenir Book" panose="02000503020000020003" pitchFamily="2" charset="0"/>
                <a:cs typeface="Arial" charset="0"/>
              </a:rPr>
              <a:t>zugänglich</a:t>
            </a:r>
            <a:endParaRPr lang="hu-HU" altLang="hu-HU" sz="2400" b="1" dirty="0">
              <a:latin typeface="Avenir Book" panose="02000503020000020003" pitchFamily="2" charset="0"/>
              <a:cs typeface="Arial" charset="0"/>
            </a:endParaRPr>
          </a:p>
          <a:p>
            <a:pPr>
              <a:defRPr/>
            </a:pPr>
            <a:endParaRPr lang="hu-HU" sz="2400" b="1" dirty="0">
              <a:latin typeface="Avenir Book" panose="02000503020000020003" pitchFamily="2" charset="0"/>
              <a:cs typeface="Arial" charset="0"/>
            </a:endParaRPr>
          </a:p>
          <a:p>
            <a:pPr>
              <a:defRPr/>
            </a:pPr>
            <a:r>
              <a:rPr lang="hu-HU" sz="24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ook" panose="02000503020000020003" pitchFamily="2" charset="0"/>
                <a:cs typeface="Arial" charset="0"/>
              </a:rPr>
              <a:t>● </a:t>
            </a:r>
            <a:r>
              <a:rPr lang="hu-HU" altLang="hu-HU" sz="2400" b="1" dirty="0" err="1">
                <a:latin typeface="Avenir Book" panose="02000503020000020003" pitchFamily="2" charset="0"/>
                <a:cs typeface="Arial" charset="0"/>
              </a:rPr>
              <a:t>Viele</a:t>
            </a:r>
            <a:r>
              <a:rPr lang="hu-HU" altLang="hu-HU" sz="2400" b="1" dirty="0">
                <a:latin typeface="Avenir Book" panose="02000503020000020003" pitchFamily="2" charset="0"/>
                <a:cs typeface="Arial" charset="0"/>
              </a:rPr>
              <a:t> </a:t>
            </a:r>
            <a:r>
              <a:rPr lang="hu-HU" altLang="hu-HU" sz="2400" b="1" dirty="0" err="1">
                <a:latin typeface="Avenir Book" panose="02000503020000020003" pitchFamily="2" charset="0"/>
                <a:cs typeface="Arial" charset="0"/>
              </a:rPr>
              <a:t>Pflegebedürftige</a:t>
            </a:r>
            <a:r>
              <a:rPr lang="hu-HU" altLang="hu-HU" sz="2400" b="1" dirty="0">
                <a:latin typeface="Avenir Book" panose="02000503020000020003" pitchFamily="2" charset="0"/>
                <a:cs typeface="Arial" charset="0"/>
              </a:rPr>
              <a:t> / </a:t>
            </a:r>
            <a:r>
              <a:rPr lang="hu-HU" altLang="hu-HU" sz="2400" b="1" dirty="0" err="1">
                <a:latin typeface="Avenir Book" panose="02000503020000020003" pitchFamily="2" charset="0"/>
                <a:cs typeface="Arial" charset="0"/>
              </a:rPr>
              <a:t>wenige</a:t>
            </a:r>
            <a:r>
              <a:rPr lang="hu-HU" altLang="hu-HU" sz="2400" b="1" dirty="0">
                <a:latin typeface="Avenir Book" panose="02000503020000020003" pitchFamily="2" charset="0"/>
                <a:cs typeface="Arial" charset="0"/>
              </a:rPr>
              <a:t> </a:t>
            </a:r>
            <a:r>
              <a:rPr lang="hu-HU" altLang="hu-HU" sz="2400" b="1" dirty="0" err="1">
                <a:latin typeface="Avenir Book" panose="02000503020000020003" pitchFamily="2" charset="0"/>
                <a:cs typeface="Arial" charset="0"/>
              </a:rPr>
              <a:t>Pflegekräfte</a:t>
            </a:r>
            <a:endParaRPr lang="hu-HU" altLang="hu-HU" sz="2400" b="1" dirty="0">
              <a:latin typeface="Avenir Book" panose="02000503020000020003" pitchFamily="2" charset="0"/>
              <a:cs typeface="Arial" charset="0"/>
            </a:endParaRPr>
          </a:p>
          <a:p>
            <a:pPr>
              <a:defRPr/>
            </a:pPr>
            <a:endParaRPr lang="hu-HU" sz="2400" b="1" dirty="0">
              <a:latin typeface="Avenir Book" panose="02000503020000020003" pitchFamily="2" charset="0"/>
              <a:cs typeface="Arial" charset="0"/>
            </a:endParaRPr>
          </a:p>
          <a:p>
            <a:pPr>
              <a:defRPr/>
            </a:pPr>
            <a:r>
              <a:rPr lang="hu-HU" sz="24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ook" panose="02000503020000020003" pitchFamily="2" charset="0"/>
                <a:cs typeface="Arial" charset="0"/>
              </a:rPr>
              <a:t>● </a:t>
            </a:r>
            <a:r>
              <a:rPr lang="hu-HU" altLang="hu-HU" sz="2400" b="1" dirty="0" err="1">
                <a:latin typeface="Avenir Book" panose="02000503020000020003" pitchFamily="2" charset="0"/>
                <a:cs typeface="Calibri" panose="020F0502020204030204" pitchFamily="34" charset="0"/>
              </a:rPr>
              <a:t>Prekäre</a:t>
            </a:r>
            <a:r>
              <a:rPr lang="hu-HU" altLang="hu-HU" sz="2400" b="1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hu-HU" altLang="hu-HU" sz="2400" b="1" dirty="0" err="1">
                <a:latin typeface="Avenir Book" panose="02000503020000020003" pitchFamily="2" charset="0"/>
                <a:cs typeface="Calibri" panose="020F0502020204030204" pitchFamily="34" charset="0"/>
              </a:rPr>
              <a:t>Infrastruktur</a:t>
            </a:r>
            <a:r>
              <a:rPr lang="hu-HU" altLang="hu-HU" sz="2400" b="1" dirty="0">
                <a:latin typeface="Avenir Book" panose="02000503020000020003" pitchFamily="2" charset="0"/>
                <a:cs typeface="Calibri" panose="020F0502020204030204" pitchFamily="34" charset="0"/>
              </a:rPr>
              <a:t>, </a:t>
            </a:r>
            <a:r>
              <a:rPr lang="hu-HU" altLang="hu-HU" sz="2400" b="1" dirty="0" err="1">
                <a:latin typeface="Avenir Book" panose="02000503020000020003" pitchFamily="2" charset="0"/>
                <a:cs typeface="Calibri" panose="020F0502020204030204" pitchFamily="34" charset="0"/>
              </a:rPr>
              <a:t>prekärer</a:t>
            </a:r>
            <a:r>
              <a:rPr lang="hu-HU" altLang="hu-HU" sz="2400" b="1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hu-HU" altLang="hu-HU" sz="2400" b="1" dirty="0" err="1">
                <a:latin typeface="Avenir Book" panose="02000503020000020003" pitchFamily="2" charset="0"/>
                <a:cs typeface="Calibri" panose="020F0502020204030204" pitchFamily="34" charset="0"/>
              </a:rPr>
              <a:t>allgemeiner</a:t>
            </a:r>
            <a:r>
              <a:rPr lang="hu-HU" altLang="hu-HU" sz="2400" b="1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hu-HU" altLang="hu-HU" sz="2400" b="1" dirty="0" err="1">
                <a:latin typeface="Avenir Book" panose="02000503020000020003" pitchFamily="2" charset="0"/>
                <a:cs typeface="Calibri" panose="020F0502020204030204" pitchFamily="34" charset="0"/>
              </a:rPr>
              <a:t>Zugang</a:t>
            </a:r>
            <a:r>
              <a:rPr lang="hu-HU" altLang="hu-HU" sz="2400" b="1" dirty="0">
                <a:latin typeface="Avenir Book" panose="02000503020000020003" pitchFamily="2" charset="0"/>
                <a:cs typeface="Calibri" panose="020F0502020204030204" pitchFamily="34" charset="0"/>
              </a:rPr>
              <a:t> zu </a:t>
            </a:r>
            <a:r>
              <a:rPr lang="hu-HU" altLang="hu-HU" sz="2400" b="1" dirty="0" err="1">
                <a:latin typeface="Avenir Book" panose="02000503020000020003" pitchFamily="2" charset="0"/>
                <a:cs typeface="Calibri" panose="020F0502020204030204" pitchFamily="34" charset="0"/>
              </a:rPr>
              <a:t>Dienstleistungen</a:t>
            </a:r>
            <a:endParaRPr lang="hu-HU" altLang="hu-HU" sz="2400" b="1" dirty="0">
              <a:latin typeface="Avenir Book" panose="02000503020000020003" pitchFamily="2" charset="0"/>
              <a:cs typeface="Calibri" panose="020F0502020204030204" pitchFamily="34" charset="0"/>
            </a:endParaRPr>
          </a:p>
          <a:p>
            <a:pPr>
              <a:defRPr/>
            </a:pPr>
            <a:endParaRPr lang="hu-HU" altLang="hu-HU" sz="2400" b="1" dirty="0">
              <a:latin typeface="Avenir Book" panose="02000503020000020003" pitchFamily="2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hu-HU" sz="24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ook" panose="02000503020000020003" pitchFamily="2" charset="0"/>
                <a:cs typeface="Arial" charset="0"/>
              </a:rPr>
              <a:t>● </a:t>
            </a:r>
            <a:r>
              <a:rPr lang="hu-HU" sz="2400" b="1" dirty="0">
                <a:latin typeface="Avenir Book" panose="02000503020000020003" pitchFamily="2" charset="0"/>
                <a:cs typeface="Calibri" panose="020F0502020204030204" pitchFamily="34" charset="0"/>
              </a:rPr>
              <a:t>LE</a:t>
            </a:r>
            <a:r>
              <a:rPr lang="hu-HU" altLang="hu-HU" sz="2400" b="1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hu-HU" altLang="hu-HU" sz="2400" b="1" dirty="0" err="1">
                <a:latin typeface="Avenir Book" panose="02000503020000020003" pitchFamily="2" charset="0"/>
                <a:cs typeface="Calibri" panose="020F0502020204030204" pitchFamily="34" charset="0"/>
              </a:rPr>
              <a:t>über</a:t>
            </a:r>
            <a:r>
              <a:rPr lang="hu-HU" altLang="hu-HU" sz="2400" b="1" dirty="0">
                <a:latin typeface="Avenir Book" panose="02000503020000020003" pitchFamily="2" charset="0"/>
                <a:cs typeface="Calibri" panose="020F0502020204030204" pitchFamily="34" charset="0"/>
              </a:rPr>
              <a:t> 65:				16,7 </a:t>
            </a:r>
            <a:r>
              <a:rPr lang="hu-HU" altLang="hu-HU" sz="2400" b="1" dirty="0" err="1">
                <a:latin typeface="Avenir Book" panose="02000503020000020003" pitchFamily="2" charset="0"/>
                <a:cs typeface="Calibri" panose="020F0502020204030204" pitchFamily="34" charset="0"/>
              </a:rPr>
              <a:t>Jh</a:t>
            </a:r>
            <a:r>
              <a:rPr lang="hu-HU" altLang="hu-HU" sz="2400" b="1" dirty="0">
                <a:latin typeface="Avenir Book" panose="02000503020000020003" pitchFamily="2" charset="0"/>
                <a:cs typeface="Calibri" panose="020F0502020204030204" pitchFamily="34" charset="0"/>
              </a:rPr>
              <a:t>. (EU 19,9)</a:t>
            </a:r>
          </a:p>
          <a:p>
            <a:pPr>
              <a:defRPr/>
            </a:pPr>
            <a:r>
              <a:rPr lang="hu-HU" sz="24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ook" panose="02000503020000020003" pitchFamily="2" charset="0"/>
                <a:cs typeface="Arial" charset="0"/>
              </a:rPr>
              <a:t>● </a:t>
            </a:r>
            <a:r>
              <a:rPr lang="hu-HU" altLang="hu-HU" sz="2400" b="1" dirty="0">
                <a:latin typeface="Avenir Book" panose="02000503020000020003" pitchFamily="2" charset="0"/>
                <a:cs typeface="Calibri" panose="020F0502020204030204" pitchFamily="34" charset="0"/>
              </a:rPr>
              <a:t>LE </a:t>
            </a:r>
            <a:r>
              <a:rPr lang="hu-HU" altLang="hu-HU" sz="2400" b="1" dirty="0" err="1">
                <a:latin typeface="Avenir Book" panose="02000503020000020003" pitchFamily="2" charset="0"/>
                <a:cs typeface="Calibri" panose="020F0502020204030204" pitchFamily="34" charset="0"/>
              </a:rPr>
              <a:t>ohne</a:t>
            </a:r>
            <a:r>
              <a:rPr lang="hu-HU" altLang="hu-HU" sz="2400" b="1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hu-HU" altLang="hu-HU" sz="2400" b="1" dirty="0" err="1">
                <a:latin typeface="Avenir Book" panose="02000503020000020003" pitchFamily="2" charset="0"/>
                <a:cs typeface="Calibri" panose="020F0502020204030204" pitchFamily="34" charset="0"/>
              </a:rPr>
              <a:t>Behinderung</a:t>
            </a:r>
            <a:r>
              <a:rPr lang="hu-HU" altLang="hu-HU" sz="2400" b="1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hu-HU" altLang="hu-HU" sz="2400" b="1" dirty="0" err="1">
                <a:latin typeface="Avenir Book" panose="02000503020000020003" pitchFamily="2" charset="0"/>
                <a:cs typeface="Calibri" panose="020F0502020204030204" pitchFamily="34" charset="0"/>
              </a:rPr>
              <a:t>über</a:t>
            </a:r>
            <a:r>
              <a:rPr lang="hu-HU" altLang="hu-HU" sz="2400" b="1" dirty="0">
                <a:latin typeface="Avenir Book" panose="02000503020000020003" pitchFamily="2" charset="0"/>
                <a:cs typeface="Calibri" panose="020F0502020204030204" pitchFamily="34" charset="0"/>
              </a:rPr>
              <a:t> 65:	5,5 </a:t>
            </a:r>
            <a:r>
              <a:rPr lang="hu-HU" altLang="hu-HU" sz="2400" b="1" dirty="0" err="1">
                <a:latin typeface="Avenir Book" panose="02000503020000020003" pitchFamily="2" charset="0"/>
                <a:cs typeface="Calibri" panose="020F0502020204030204" pitchFamily="34" charset="0"/>
              </a:rPr>
              <a:t>Jh</a:t>
            </a:r>
            <a:r>
              <a:rPr lang="hu-HU" altLang="hu-HU" sz="2400" b="1" dirty="0">
                <a:latin typeface="Avenir Book" panose="02000503020000020003" pitchFamily="2" charset="0"/>
                <a:cs typeface="Calibri" panose="020F0502020204030204" pitchFamily="34" charset="0"/>
              </a:rPr>
              <a:t>. (EU 9,9)</a:t>
            </a:r>
          </a:p>
          <a:p>
            <a:pPr>
              <a:defRPr/>
            </a:pPr>
            <a:endParaRPr lang="de-DE" sz="2000" b="1" dirty="0">
              <a:latin typeface="Cambria" pitchFamily="18" charset="0"/>
              <a:cs typeface="Arial" charset="0"/>
            </a:endParaRPr>
          </a:p>
          <a:p>
            <a:pPr>
              <a:defRPr/>
            </a:pPr>
            <a:endParaRPr lang="ro-RO" sz="2000" b="1" dirty="0">
              <a:latin typeface="Cambria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038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églalap 5">
            <a:extLst>
              <a:ext uri="{FF2B5EF4-FFF2-40B4-BE49-F238E27FC236}">
                <a16:creationId xmlns:a16="http://schemas.microsoft.com/office/drawing/2014/main" id="{49A294AD-2255-6F45-B119-43D01436CE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7525" y="-6350"/>
            <a:ext cx="53768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de-DE" altLang="hu-HU" sz="1600" b="1" dirty="0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Kontext der Langzeitpflege in Rumänien</a:t>
            </a:r>
            <a:endParaRPr lang="ro-RO" altLang="hu-HU" sz="1600" dirty="0">
              <a:solidFill>
                <a:schemeClr val="bg1"/>
              </a:solidFill>
              <a:latin typeface="Avenir Book" panose="02000503020000020003" pitchFamily="2" charset="0"/>
              <a:cs typeface="Arial" panose="020B0604020202020204" pitchFamily="34" charset="0"/>
            </a:endParaRPr>
          </a:p>
        </p:txBody>
      </p:sp>
      <p:sp>
        <p:nvSpPr>
          <p:cNvPr id="2" name="TextBox 10">
            <a:extLst>
              <a:ext uri="{FF2B5EF4-FFF2-40B4-BE49-F238E27FC236}">
                <a16:creationId xmlns:a16="http://schemas.microsoft.com/office/drawing/2014/main" id="{FFF96C6C-E75E-0CF1-DF0B-E78C375F3E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05581"/>
            <a:ext cx="9143999" cy="5847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hu-HU" sz="22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  <a:t>● </a:t>
            </a:r>
            <a:r>
              <a:rPr lang="hu-HU" altLang="hu-HU" sz="2200" b="1" dirty="0" err="1">
                <a:latin typeface="Avenir" panose="02000503020000020003" pitchFamily="2" charset="0"/>
                <a:cs typeface="Calibri" panose="020F0502020204030204" pitchFamily="34" charset="0"/>
              </a:rPr>
              <a:t>Armutsrisiko</a:t>
            </a:r>
            <a:r>
              <a:rPr lang="hu-HU" altLang="hu-HU" sz="2200" b="1" dirty="0">
                <a:latin typeface="Avenir" panose="02000503020000020003" pitchFamily="2" charset="0"/>
                <a:cs typeface="Calibri" panose="020F0502020204030204" pitchFamily="34" charset="0"/>
              </a:rPr>
              <a:t>					35,8%</a:t>
            </a:r>
          </a:p>
          <a:p>
            <a:pPr>
              <a:defRPr/>
            </a:pPr>
            <a:r>
              <a:rPr lang="hu-HU" sz="22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ook" panose="02000503020000020003" pitchFamily="2" charset="0"/>
                <a:cs typeface="Arial" charset="0"/>
              </a:rPr>
              <a:t>● </a:t>
            </a:r>
            <a:r>
              <a:rPr lang="hu-HU" altLang="hu-HU" sz="2200" b="1" dirty="0" err="1">
                <a:latin typeface="Avenir" panose="02000503020000020003" pitchFamily="2" charset="0"/>
                <a:cs typeface="Calibri" panose="020F0502020204030204" pitchFamily="34" charset="0"/>
              </a:rPr>
              <a:t>Armutsrisiko</a:t>
            </a:r>
            <a:r>
              <a:rPr lang="hu-HU" altLang="hu-HU" sz="2200" b="1" dirty="0">
                <a:latin typeface="Avenir" panose="02000503020000020003" pitchFamily="2" charset="0"/>
                <a:cs typeface="Calibri" panose="020F0502020204030204" pitchFamily="34" charset="0"/>
              </a:rPr>
              <a:t> Kinder				41,5%</a:t>
            </a:r>
          </a:p>
          <a:p>
            <a:pPr>
              <a:defRPr/>
            </a:pPr>
            <a:r>
              <a:rPr lang="hu-HU" sz="22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ook" panose="02000503020000020003" pitchFamily="2" charset="0"/>
                <a:cs typeface="Arial" charset="0"/>
              </a:rPr>
              <a:t>● </a:t>
            </a:r>
            <a:r>
              <a:rPr lang="hu-HU" altLang="hu-HU" sz="2200" b="1" dirty="0" err="1">
                <a:latin typeface="Avenir" panose="02000503020000020003" pitchFamily="2" charset="0"/>
                <a:cs typeface="Calibri" panose="020F0502020204030204" pitchFamily="34" charset="0"/>
              </a:rPr>
              <a:t>Armutsrisiko</a:t>
            </a:r>
            <a:r>
              <a:rPr lang="hu-HU" altLang="hu-HU" sz="2200" b="1" dirty="0">
                <a:latin typeface="Avenir" panose="02000503020000020003" pitchFamily="2" charset="0"/>
                <a:cs typeface="Calibri" panose="020F0502020204030204" pitchFamily="34" charset="0"/>
              </a:rPr>
              <a:t> am </a:t>
            </a:r>
            <a:r>
              <a:rPr lang="hu-HU" altLang="hu-HU" sz="2200" b="1" dirty="0" err="1">
                <a:latin typeface="Avenir" panose="02000503020000020003" pitchFamily="2" charset="0"/>
                <a:cs typeface="Calibri" panose="020F0502020204030204" pitchFamily="34" charset="0"/>
              </a:rPr>
              <a:t>Land</a:t>
            </a:r>
            <a:r>
              <a:rPr lang="hu-HU" altLang="hu-HU" sz="2200" b="1" dirty="0">
                <a:latin typeface="Avenir" panose="02000503020000020003" pitchFamily="2" charset="0"/>
                <a:cs typeface="Calibri" panose="020F0502020204030204" pitchFamily="34" charset="0"/>
              </a:rPr>
              <a:t>				53%</a:t>
            </a:r>
          </a:p>
          <a:p>
            <a:pPr>
              <a:defRPr/>
            </a:pPr>
            <a:r>
              <a:rPr lang="hu-HU" sz="22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ook" panose="02000503020000020003" pitchFamily="2" charset="0"/>
                <a:cs typeface="Arial" charset="0"/>
              </a:rPr>
              <a:t>● </a:t>
            </a:r>
            <a:r>
              <a:rPr lang="hu-HU" altLang="hu-HU" sz="2200" b="1" dirty="0" err="1">
                <a:latin typeface="Avenir" panose="02000503020000020003" pitchFamily="2" charset="0"/>
                <a:cs typeface="Calibri" panose="020F0502020204030204" pitchFamily="34" charset="0"/>
              </a:rPr>
              <a:t>Armutsrisiko</a:t>
            </a:r>
            <a:r>
              <a:rPr lang="hu-HU" altLang="hu-HU" sz="2200" b="1" dirty="0">
                <a:latin typeface="Avenir" panose="02000503020000020003" pitchFamily="2" charset="0"/>
                <a:cs typeface="Calibri" panose="020F0502020204030204" pitchFamily="34" charset="0"/>
              </a:rPr>
              <a:t> </a:t>
            </a:r>
            <a:r>
              <a:rPr lang="hu-HU" altLang="hu-HU" sz="2200" b="1" dirty="0" err="1">
                <a:latin typeface="Avenir" panose="02000503020000020003" pitchFamily="2" charset="0"/>
                <a:cs typeface="Calibri" panose="020F0502020204030204" pitchFamily="34" charset="0"/>
              </a:rPr>
              <a:t>bei</a:t>
            </a:r>
            <a:r>
              <a:rPr lang="hu-HU" altLang="hu-HU" sz="2200" b="1" dirty="0">
                <a:latin typeface="Avenir" panose="02000503020000020003" pitchFamily="2" charset="0"/>
                <a:cs typeface="Calibri" panose="020F0502020204030204" pitchFamily="34" charset="0"/>
              </a:rPr>
              <a:t> Roma				80%</a:t>
            </a:r>
          </a:p>
          <a:p>
            <a:pPr>
              <a:defRPr/>
            </a:pPr>
            <a:r>
              <a:rPr lang="hu-HU" sz="22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ook" panose="02000503020000020003" pitchFamily="2" charset="0"/>
                <a:cs typeface="Arial" charset="0"/>
              </a:rPr>
              <a:t>● </a:t>
            </a:r>
            <a:r>
              <a:rPr lang="hu-HU" altLang="hu-HU" sz="2200" b="1" dirty="0">
                <a:latin typeface="Avenir" panose="02000503020000020003" pitchFamily="2" charset="0"/>
                <a:cs typeface="Calibri" panose="020F0502020204030204" pitchFamily="34" charset="0"/>
              </a:rPr>
              <a:t>IWP							15%</a:t>
            </a:r>
          </a:p>
          <a:p>
            <a:pPr>
              <a:defRPr/>
            </a:pPr>
            <a:r>
              <a:rPr lang="hu-HU" altLang="hu-HU" sz="2200" b="1" dirty="0">
                <a:latin typeface="Avenir" panose="02000503020000020003" pitchFamily="2" charset="0"/>
                <a:cs typeface="Calibri" panose="020F0502020204030204" pitchFamily="34" charset="0"/>
              </a:rPr>
              <a:t>							</a:t>
            </a:r>
            <a:endParaRPr lang="hu-HU" sz="2200" b="1" dirty="0">
              <a:latin typeface="Avenir Book" panose="02000503020000020003" pitchFamily="2" charset="0"/>
              <a:cs typeface="Arial" charset="0"/>
            </a:endParaRPr>
          </a:p>
          <a:p>
            <a:pPr>
              <a:defRPr/>
            </a:pPr>
            <a:r>
              <a:rPr lang="hu-HU" sz="22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ook" panose="02000503020000020003" pitchFamily="2" charset="0"/>
                <a:cs typeface="Arial" charset="0"/>
              </a:rPr>
              <a:t>● </a:t>
            </a:r>
            <a:r>
              <a:rPr lang="hu-HU" altLang="hu-HU" sz="2200" b="1" dirty="0">
                <a:latin typeface="Avenir" panose="02000503020000020003" pitchFamily="2" charset="0"/>
                <a:cs typeface="Calibri" panose="020F0502020204030204" pitchFamily="34" charset="0"/>
              </a:rPr>
              <a:t>30% </a:t>
            </a:r>
            <a:r>
              <a:rPr lang="hu-HU" altLang="hu-HU" sz="2200" b="1" dirty="0" err="1">
                <a:latin typeface="Avenir" panose="02000503020000020003" pitchFamily="2" charset="0"/>
                <a:cs typeface="Calibri" panose="020F0502020204030204" pitchFamily="34" charset="0"/>
              </a:rPr>
              <a:t>der</a:t>
            </a:r>
            <a:r>
              <a:rPr lang="hu-HU" altLang="hu-HU" sz="2200" b="1" dirty="0">
                <a:latin typeface="Avenir" panose="02000503020000020003" pitchFamily="2" charset="0"/>
                <a:cs typeface="Calibri" panose="020F0502020204030204" pitchFamily="34" charset="0"/>
              </a:rPr>
              <a:t> </a:t>
            </a:r>
            <a:r>
              <a:rPr lang="hu-HU" altLang="hu-HU" sz="2200" b="1" dirty="0" err="1">
                <a:latin typeface="Avenir" panose="02000503020000020003" pitchFamily="2" charset="0"/>
                <a:cs typeface="Calibri" panose="020F0502020204030204" pitchFamily="34" charset="0"/>
              </a:rPr>
              <a:t>Bevölkerung</a:t>
            </a:r>
            <a:r>
              <a:rPr lang="hu-HU" altLang="hu-HU" sz="2200" b="1" dirty="0">
                <a:latin typeface="Avenir" panose="02000503020000020003" pitchFamily="2" charset="0"/>
                <a:cs typeface="Calibri" panose="020F0502020204030204" pitchFamily="34" charset="0"/>
              </a:rPr>
              <a:t> </a:t>
            </a:r>
            <a:r>
              <a:rPr lang="hu-HU" altLang="hu-HU" sz="2200" b="1" dirty="0" err="1">
                <a:latin typeface="Avenir" panose="02000503020000020003" pitchFamily="2" charset="0"/>
                <a:cs typeface="Calibri" panose="020F0502020204030204" pitchFamily="34" charset="0"/>
              </a:rPr>
              <a:t>Lebensführungsmäßig</a:t>
            </a:r>
            <a:r>
              <a:rPr lang="hu-HU" altLang="hu-HU" sz="2200" b="1" dirty="0">
                <a:latin typeface="Avenir" panose="02000503020000020003" pitchFamily="2" charset="0"/>
                <a:cs typeface="Calibri" panose="020F0502020204030204" pitchFamily="34" charset="0"/>
              </a:rPr>
              <a:t> </a:t>
            </a:r>
            <a:r>
              <a:rPr lang="hu-HU" altLang="hu-HU" sz="2200" b="1" dirty="0" err="1">
                <a:latin typeface="Avenir" panose="02000503020000020003" pitchFamily="2" charset="0"/>
                <a:cs typeface="Calibri" panose="020F0502020204030204" pitchFamily="34" charset="0"/>
              </a:rPr>
              <a:t>im</a:t>
            </a:r>
            <a:r>
              <a:rPr lang="hu-HU" altLang="hu-HU" sz="2200" b="1" dirty="0">
                <a:latin typeface="Avenir" panose="02000503020000020003" pitchFamily="2" charset="0"/>
                <a:cs typeface="Calibri" panose="020F0502020204030204" pitchFamily="34" charset="0"/>
              </a:rPr>
              <a:t> </a:t>
            </a:r>
            <a:r>
              <a:rPr lang="hu-HU" altLang="hu-HU" sz="2200" b="1" dirty="0" err="1">
                <a:latin typeface="Avenir" panose="02000503020000020003" pitchFamily="2" charset="0"/>
                <a:cs typeface="Calibri" panose="020F0502020204030204" pitchFamily="34" charset="0"/>
              </a:rPr>
              <a:t>Ausland</a:t>
            </a:r>
            <a:endParaRPr lang="hu-HU" sz="2200" b="1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enir Book" panose="02000503020000020003" pitchFamily="2" charset="0"/>
              <a:cs typeface="Arial" charset="0"/>
            </a:endParaRPr>
          </a:p>
          <a:p>
            <a:pPr>
              <a:defRPr/>
            </a:pPr>
            <a:r>
              <a:rPr lang="hu-HU" sz="22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ook" panose="02000503020000020003" pitchFamily="2" charset="0"/>
                <a:cs typeface="Arial" charset="0"/>
              </a:rPr>
              <a:t>● </a:t>
            </a:r>
            <a:r>
              <a:rPr lang="hu-HU" altLang="hu-HU" sz="2200" b="1" dirty="0">
                <a:latin typeface="Avenir" panose="02000503020000020003" pitchFamily="2" charset="0"/>
                <a:cs typeface="Calibri" panose="020F0502020204030204" pitchFamily="34" charset="0"/>
              </a:rPr>
              <a:t>30% </a:t>
            </a:r>
            <a:r>
              <a:rPr lang="hu-HU" altLang="hu-HU" sz="2200" b="1" dirty="0" err="1">
                <a:latin typeface="Avenir" panose="02000503020000020003" pitchFamily="2" charset="0"/>
                <a:cs typeface="Calibri" panose="020F0502020204030204" pitchFamily="34" charset="0"/>
              </a:rPr>
              <a:t>der</a:t>
            </a:r>
            <a:r>
              <a:rPr lang="hu-HU" altLang="hu-HU" sz="2200" b="1" dirty="0">
                <a:latin typeface="Avenir" panose="02000503020000020003" pitchFamily="2" charset="0"/>
                <a:cs typeface="Calibri" panose="020F0502020204030204" pitchFamily="34" charset="0"/>
              </a:rPr>
              <a:t> </a:t>
            </a:r>
            <a:r>
              <a:rPr lang="hu-HU" altLang="hu-HU" sz="2200" b="1" dirty="0" err="1">
                <a:latin typeface="Avenir" panose="02000503020000020003" pitchFamily="2" charset="0"/>
                <a:cs typeface="Calibri" panose="020F0502020204030204" pitchFamily="34" charset="0"/>
              </a:rPr>
              <a:t>Ärzte</a:t>
            </a:r>
            <a:r>
              <a:rPr lang="hu-HU" altLang="hu-HU" sz="2200" b="1" dirty="0">
                <a:latin typeface="Avenir" panose="02000503020000020003" pitchFamily="2" charset="0"/>
                <a:cs typeface="Calibri" panose="020F0502020204030204" pitchFamily="34" charset="0"/>
              </a:rPr>
              <a:t> </a:t>
            </a:r>
            <a:r>
              <a:rPr lang="hu-HU" altLang="hu-HU" sz="2200" b="1" dirty="0" err="1">
                <a:latin typeface="Avenir" panose="02000503020000020003" pitchFamily="2" charset="0"/>
                <a:cs typeface="Calibri" panose="020F0502020204030204" pitchFamily="34" charset="0"/>
              </a:rPr>
              <a:t>im</a:t>
            </a:r>
            <a:r>
              <a:rPr lang="hu-HU" altLang="hu-HU" sz="2200" b="1" dirty="0">
                <a:latin typeface="Avenir" panose="02000503020000020003" pitchFamily="2" charset="0"/>
                <a:cs typeface="Calibri" panose="020F0502020204030204" pitchFamily="34" charset="0"/>
              </a:rPr>
              <a:t> </a:t>
            </a:r>
            <a:r>
              <a:rPr lang="hu-HU" altLang="hu-HU" sz="2200" b="1" dirty="0" err="1">
                <a:latin typeface="Avenir" panose="02000503020000020003" pitchFamily="2" charset="0"/>
                <a:cs typeface="Calibri" panose="020F0502020204030204" pitchFamily="34" charset="0"/>
              </a:rPr>
              <a:t>Ausland</a:t>
            </a:r>
            <a:endParaRPr lang="hu-HU" altLang="hu-HU" sz="2200" b="1" dirty="0">
              <a:latin typeface="Avenir" panose="02000503020000020003" pitchFamily="2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hu-HU" sz="22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ook" panose="02000503020000020003" pitchFamily="2" charset="0"/>
                <a:cs typeface="Arial" charset="0"/>
              </a:rPr>
              <a:t>● </a:t>
            </a:r>
            <a:r>
              <a:rPr lang="hu-HU" altLang="hu-HU" sz="2200" b="1" dirty="0">
                <a:latin typeface="Avenir" panose="02000503020000020003" pitchFamily="2" charset="0"/>
                <a:cs typeface="Calibri" panose="020F0502020204030204" pitchFamily="34" charset="0"/>
              </a:rPr>
              <a:t>30% </a:t>
            </a:r>
            <a:r>
              <a:rPr lang="hu-HU" altLang="hu-HU" sz="2200" b="1" dirty="0" err="1">
                <a:latin typeface="Avenir" panose="02000503020000020003" pitchFamily="2" charset="0"/>
                <a:cs typeface="Calibri" panose="020F0502020204030204" pitchFamily="34" charset="0"/>
              </a:rPr>
              <a:t>der</a:t>
            </a:r>
            <a:r>
              <a:rPr lang="hu-HU" altLang="hu-HU" sz="2200" b="1" dirty="0">
                <a:latin typeface="Avenir" panose="02000503020000020003" pitchFamily="2" charset="0"/>
                <a:cs typeface="Calibri" panose="020F0502020204030204" pitchFamily="34" charset="0"/>
              </a:rPr>
              <a:t> </a:t>
            </a:r>
            <a:r>
              <a:rPr lang="hu-HU" altLang="hu-HU" sz="2200" b="1" dirty="0" err="1">
                <a:latin typeface="Avenir" panose="02000503020000020003" pitchFamily="2" charset="0"/>
                <a:cs typeface="Calibri" panose="020F0502020204030204" pitchFamily="34" charset="0"/>
              </a:rPr>
              <a:t>Jugendlichen</a:t>
            </a:r>
            <a:r>
              <a:rPr lang="hu-HU" altLang="hu-HU" sz="2200" b="1" dirty="0">
                <a:latin typeface="Avenir" panose="02000503020000020003" pitchFamily="2" charset="0"/>
                <a:cs typeface="Calibri" panose="020F0502020204030204" pitchFamily="34" charset="0"/>
              </a:rPr>
              <a:t> (15-29) </a:t>
            </a:r>
            <a:r>
              <a:rPr lang="hu-HU" altLang="hu-HU" sz="2200" b="1" dirty="0" err="1">
                <a:latin typeface="Avenir" panose="02000503020000020003" pitchFamily="2" charset="0"/>
                <a:cs typeface="Calibri" panose="020F0502020204030204" pitchFamily="34" charset="0"/>
              </a:rPr>
              <a:t>im</a:t>
            </a:r>
            <a:r>
              <a:rPr lang="hu-HU" altLang="hu-HU" sz="2200" b="1" dirty="0">
                <a:latin typeface="Avenir" panose="02000503020000020003" pitchFamily="2" charset="0"/>
                <a:cs typeface="Calibri" panose="020F0502020204030204" pitchFamily="34" charset="0"/>
              </a:rPr>
              <a:t> </a:t>
            </a:r>
            <a:r>
              <a:rPr lang="hu-HU" altLang="hu-HU" sz="2200" b="1" dirty="0" err="1">
                <a:latin typeface="Avenir" panose="02000503020000020003" pitchFamily="2" charset="0"/>
                <a:cs typeface="Calibri" panose="020F0502020204030204" pitchFamily="34" charset="0"/>
              </a:rPr>
              <a:t>Ausland</a:t>
            </a:r>
            <a:endParaRPr lang="de-DE" sz="2200" b="1" dirty="0">
              <a:latin typeface="Cambria" pitchFamily="18" charset="0"/>
              <a:cs typeface="Arial" charset="0"/>
            </a:endParaRPr>
          </a:p>
          <a:p>
            <a:pPr>
              <a:defRPr/>
            </a:pPr>
            <a:endParaRPr lang="de-DE" sz="2200" b="1" dirty="0">
              <a:latin typeface="Cambria" pitchFamily="18" charset="0"/>
              <a:cs typeface="Arial" charset="0"/>
            </a:endParaRPr>
          </a:p>
          <a:p>
            <a:pPr>
              <a:defRPr/>
            </a:pPr>
            <a:r>
              <a:rPr lang="hu-HU" sz="22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ook" panose="02000503020000020003" pitchFamily="2" charset="0"/>
                <a:cs typeface="Arial" charset="0"/>
              </a:rPr>
              <a:t>● </a:t>
            </a:r>
            <a:r>
              <a:rPr lang="hu-HU" altLang="hu-HU" sz="2200" b="1" dirty="0" err="1">
                <a:latin typeface="Avenir" panose="02000503020000020003" pitchFamily="2" charset="0"/>
                <a:cs typeface="Calibri" panose="020F0502020204030204" pitchFamily="34" charset="0"/>
              </a:rPr>
              <a:t>Minimaleinkommen</a:t>
            </a:r>
            <a:r>
              <a:rPr lang="hu-HU" altLang="hu-HU" sz="2200" b="1" dirty="0">
                <a:latin typeface="Avenir" panose="02000503020000020003" pitchFamily="2" charset="0"/>
                <a:cs typeface="Calibri" panose="020F0502020204030204" pitchFamily="34" charset="0"/>
              </a:rPr>
              <a:t>/</a:t>
            </a:r>
            <a:r>
              <a:rPr lang="hu-HU" altLang="hu-HU" sz="2200" b="1" dirty="0" err="1">
                <a:latin typeface="Avenir" panose="02000503020000020003" pitchFamily="2" charset="0"/>
                <a:cs typeface="Calibri" panose="020F0502020204030204" pitchFamily="34" charset="0"/>
              </a:rPr>
              <a:t>Monat</a:t>
            </a:r>
            <a:r>
              <a:rPr lang="hu-HU" altLang="hu-HU" sz="2200" b="1" dirty="0">
                <a:latin typeface="Avenir" panose="02000503020000020003" pitchFamily="2" charset="0"/>
                <a:cs typeface="Calibri" panose="020F0502020204030204" pitchFamily="34" charset="0"/>
              </a:rPr>
              <a:t>: 	     	300 EUR </a:t>
            </a:r>
            <a:r>
              <a:rPr lang="hu-HU" altLang="hu-HU" sz="2200" b="1" dirty="0" err="1">
                <a:latin typeface="Avenir" panose="02000503020000020003" pitchFamily="2" charset="0"/>
                <a:cs typeface="Calibri" panose="020F0502020204030204" pitchFamily="34" charset="0"/>
              </a:rPr>
              <a:t>Netto</a:t>
            </a:r>
            <a:endParaRPr lang="hu-HU" altLang="hu-HU" sz="2200" b="1" dirty="0">
              <a:latin typeface="Avenir" panose="02000503020000020003" pitchFamily="2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hu-HU" sz="22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ook" panose="02000503020000020003" pitchFamily="2" charset="0"/>
                <a:cs typeface="Arial" charset="0"/>
              </a:rPr>
              <a:t>● </a:t>
            </a:r>
            <a:r>
              <a:rPr lang="hu-HU" altLang="hu-HU" sz="2200" b="1" dirty="0" err="1">
                <a:latin typeface="Avenir" panose="02000503020000020003" pitchFamily="2" charset="0"/>
                <a:cs typeface="Calibri" panose="020F0502020204030204" pitchFamily="34" charset="0"/>
              </a:rPr>
              <a:t>Durchschnittseinkommen</a:t>
            </a:r>
            <a:r>
              <a:rPr lang="hu-HU" altLang="hu-HU" sz="2200" b="1" dirty="0">
                <a:latin typeface="Avenir" panose="02000503020000020003" pitchFamily="2" charset="0"/>
                <a:cs typeface="Calibri" panose="020F0502020204030204" pitchFamily="34" charset="0"/>
              </a:rPr>
              <a:t>/</a:t>
            </a:r>
            <a:r>
              <a:rPr lang="hu-HU" altLang="hu-HU" sz="2200" b="1" dirty="0" err="1">
                <a:latin typeface="Avenir" panose="02000503020000020003" pitchFamily="2" charset="0"/>
                <a:cs typeface="Calibri" panose="020F0502020204030204" pitchFamily="34" charset="0"/>
              </a:rPr>
              <a:t>Monat</a:t>
            </a:r>
            <a:r>
              <a:rPr lang="hu-HU" altLang="hu-HU" sz="2200" b="1" dirty="0">
                <a:latin typeface="Avenir" panose="02000503020000020003" pitchFamily="2" charset="0"/>
                <a:cs typeface="Calibri" panose="020F0502020204030204" pitchFamily="34" charset="0"/>
              </a:rPr>
              <a:t>:		795 EUR </a:t>
            </a:r>
            <a:r>
              <a:rPr lang="hu-HU" altLang="hu-HU" sz="2200" b="1" dirty="0" err="1">
                <a:latin typeface="Avenir" panose="02000503020000020003" pitchFamily="2" charset="0"/>
                <a:cs typeface="Calibri" panose="020F0502020204030204" pitchFamily="34" charset="0"/>
              </a:rPr>
              <a:t>Netto</a:t>
            </a:r>
            <a:endParaRPr lang="hu-HU" altLang="hu-HU" sz="2200" b="1" dirty="0">
              <a:latin typeface="Avenir" panose="02000503020000020003" pitchFamily="2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hu-HU" sz="22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ook" panose="02000503020000020003" pitchFamily="2" charset="0"/>
                <a:cs typeface="Arial" charset="0"/>
              </a:rPr>
              <a:t>● </a:t>
            </a:r>
            <a:r>
              <a:rPr lang="hu-HU" altLang="hu-HU" sz="2200" b="1" dirty="0">
                <a:latin typeface="Avenir" panose="02000503020000020003" pitchFamily="2" charset="0"/>
                <a:cs typeface="Calibri" panose="020F0502020204030204" pitchFamily="34" charset="0"/>
              </a:rPr>
              <a:t>Min. </a:t>
            </a:r>
            <a:r>
              <a:rPr lang="hu-HU" altLang="hu-HU" sz="2200" b="1" dirty="0" err="1">
                <a:latin typeface="Avenir" panose="02000503020000020003" pitchFamily="2" charset="0"/>
                <a:cs typeface="Calibri" panose="020F0502020204030204" pitchFamily="34" charset="0"/>
              </a:rPr>
              <a:t>Rente</a:t>
            </a:r>
            <a:r>
              <a:rPr lang="hu-HU" altLang="hu-HU" sz="2200" b="1" dirty="0">
                <a:latin typeface="Avenir" panose="02000503020000020003" pitchFamily="2" charset="0"/>
                <a:cs typeface="Calibri" panose="020F0502020204030204" pitchFamily="34" charset="0"/>
              </a:rPr>
              <a:t>/</a:t>
            </a:r>
            <a:r>
              <a:rPr lang="hu-HU" altLang="hu-HU" sz="2200" b="1" dirty="0" err="1">
                <a:latin typeface="Avenir" panose="02000503020000020003" pitchFamily="2" charset="0"/>
                <a:cs typeface="Calibri" panose="020F0502020204030204" pitchFamily="34" charset="0"/>
              </a:rPr>
              <a:t>Monat</a:t>
            </a:r>
            <a:r>
              <a:rPr lang="hu-HU" altLang="hu-HU" sz="2200" b="1" dirty="0">
                <a:latin typeface="Avenir" panose="02000503020000020003" pitchFamily="2" charset="0"/>
                <a:cs typeface="Calibri" panose="020F0502020204030204" pitchFamily="34" charset="0"/>
              </a:rPr>
              <a:t>:				200 EUR </a:t>
            </a:r>
            <a:r>
              <a:rPr lang="hu-HU" altLang="hu-HU" sz="2200" b="1" dirty="0" err="1">
                <a:latin typeface="Avenir" panose="02000503020000020003" pitchFamily="2" charset="0"/>
                <a:cs typeface="Calibri" panose="020F0502020204030204" pitchFamily="34" charset="0"/>
              </a:rPr>
              <a:t>Netto</a:t>
            </a:r>
            <a:r>
              <a:rPr lang="hu-HU" altLang="hu-HU" sz="2200" b="1" dirty="0">
                <a:latin typeface="Avenir" panose="02000503020000020003" pitchFamily="2" charset="0"/>
                <a:cs typeface="Calibri" panose="020F0502020204030204" pitchFamily="34" charset="0"/>
              </a:rPr>
              <a:t> (1,5 M)</a:t>
            </a:r>
          </a:p>
          <a:p>
            <a:pPr>
              <a:defRPr/>
            </a:pPr>
            <a:r>
              <a:rPr lang="hu-HU" sz="22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ook" panose="02000503020000020003" pitchFamily="2" charset="0"/>
                <a:cs typeface="Arial" charset="0"/>
              </a:rPr>
              <a:t>● </a:t>
            </a:r>
            <a:r>
              <a:rPr lang="hu-HU" altLang="hu-HU" sz="2200" b="1" dirty="0" err="1">
                <a:latin typeface="Avenir" panose="02000503020000020003" pitchFamily="2" charset="0"/>
                <a:cs typeface="Calibri" panose="020F0502020204030204" pitchFamily="34" charset="0"/>
              </a:rPr>
              <a:t>Durchschnittsente</a:t>
            </a:r>
            <a:r>
              <a:rPr lang="hu-HU" altLang="hu-HU" sz="2200" b="1" dirty="0">
                <a:latin typeface="Avenir" panose="02000503020000020003" pitchFamily="2" charset="0"/>
                <a:cs typeface="Calibri" panose="020F0502020204030204" pitchFamily="34" charset="0"/>
              </a:rPr>
              <a:t>/</a:t>
            </a:r>
            <a:r>
              <a:rPr lang="hu-HU" altLang="hu-HU" sz="2200" b="1" dirty="0" err="1">
                <a:latin typeface="Avenir" panose="02000503020000020003" pitchFamily="2" charset="0"/>
                <a:cs typeface="Calibri" panose="020F0502020204030204" pitchFamily="34" charset="0"/>
              </a:rPr>
              <a:t>Monat</a:t>
            </a:r>
            <a:r>
              <a:rPr lang="hu-HU" altLang="hu-HU" sz="2200" b="1" dirty="0">
                <a:latin typeface="Avenir" panose="02000503020000020003" pitchFamily="2" charset="0"/>
                <a:cs typeface="Calibri" panose="020F0502020204030204" pitchFamily="34" charset="0"/>
              </a:rPr>
              <a:t>:			375 EUR </a:t>
            </a:r>
            <a:r>
              <a:rPr lang="hu-HU" altLang="hu-HU" sz="2200" b="1" dirty="0" err="1">
                <a:latin typeface="Avenir" panose="02000503020000020003" pitchFamily="2" charset="0"/>
                <a:cs typeface="Calibri" panose="020F0502020204030204" pitchFamily="34" charset="0"/>
              </a:rPr>
              <a:t>Netto</a:t>
            </a:r>
            <a:r>
              <a:rPr lang="hu-HU" altLang="hu-HU" sz="2200" b="1" dirty="0">
                <a:latin typeface="Avenir" panose="02000503020000020003" pitchFamily="2" charset="0"/>
                <a:cs typeface="Calibri" panose="020F0502020204030204" pitchFamily="34" charset="0"/>
              </a:rPr>
              <a:t> (2,5 M)</a:t>
            </a:r>
          </a:p>
          <a:p>
            <a:pPr marL="0" indent="0">
              <a:buNone/>
              <a:defRPr/>
            </a:pPr>
            <a:endParaRPr lang="hu-HU" altLang="hu-HU" sz="2200" b="1" dirty="0">
              <a:latin typeface="Avenir" panose="02000503020000020003" pitchFamily="2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hu-HU" sz="22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ook" panose="02000503020000020003" pitchFamily="2" charset="0"/>
                <a:cs typeface="Arial" charset="0"/>
              </a:rPr>
              <a:t>● </a:t>
            </a:r>
            <a:r>
              <a:rPr lang="hu-HU" altLang="hu-HU" sz="2200" b="1" dirty="0" err="1">
                <a:latin typeface="Avenir" panose="02000503020000020003" pitchFamily="2" charset="0"/>
                <a:cs typeface="Calibri" panose="020F0502020204030204" pitchFamily="34" charset="0"/>
              </a:rPr>
              <a:t>Versorgung</a:t>
            </a:r>
            <a:r>
              <a:rPr lang="hu-HU" altLang="hu-HU" sz="2200" b="1" dirty="0">
                <a:latin typeface="Avenir" panose="02000503020000020003" pitchFamily="2" charset="0"/>
                <a:cs typeface="Calibri" panose="020F0502020204030204" pitchFamily="34" charset="0"/>
              </a:rPr>
              <a:t> </a:t>
            </a:r>
            <a:r>
              <a:rPr lang="hu-HU" altLang="hu-HU" sz="2200" b="1" dirty="0" err="1">
                <a:latin typeface="Avenir" panose="02000503020000020003" pitchFamily="2" charset="0"/>
                <a:cs typeface="Calibri" panose="020F0502020204030204" pitchFamily="34" charset="0"/>
              </a:rPr>
              <a:t>Stazionär</a:t>
            </a:r>
            <a:r>
              <a:rPr lang="hu-HU" altLang="hu-HU" sz="2200" b="1" dirty="0">
                <a:latin typeface="Avenir" panose="02000503020000020003" pitchFamily="2" charset="0"/>
                <a:cs typeface="Calibri" panose="020F0502020204030204" pitchFamily="34" charset="0"/>
              </a:rPr>
              <a:t>:			850 EUR/</a:t>
            </a:r>
            <a:r>
              <a:rPr lang="hu-HU" altLang="hu-HU" sz="2200" b="1" dirty="0" err="1">
                <a:latin typeface="Avenir" panose="02000503020000020003" pitchFamily="2" charset="0"/>
                <a:cs typeface="Calibri" panose="020F0502020204030204" pitchFamily="34" charset="0"/>
              </a:rPr>
              <a:t>Monat</a:t>
            </a:r>
            <a:endParaRPr lang="hu-HU" altLang="hu-HU" sz="2200" b="1" dirty="0">
              <a:latin typeface="Avenir" panose="02000503020000020003" pitchFamily="2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hu-HU" sz="22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ook" panose="02000503020000020003" pitchFamily="2" charset="0"/>
                <a:cs typeface="Arial" charset="0"/>
              </a:rPr>
              <a:t>● </a:t>
            </a:r>
            <a:r>
              <a:rPr lang="hu-HU" sz="2200" b="1" dirty="0" err="1">
                <a:latin typeface="Avenir" panose="02000503020000020003" pitchFamily="2" charset="0"/>
                <a:cs typeface="Calibri" panose="020F0502020204030204" pitchFamily="34" charset="0"/>
              </a:rPr>
              <a:t>Zuschüsse</a:t>
            </a:r>
            <a:r>
              <a:rPr lang="hu-HU" sz="2200" b="1" dirty="0">
                <a:latin typeface="Avenir" panose="02000503020000020003" pitchFamily="2" charset="0"/>
                <a:cs typeface="Calibri" panose="020F0502020204030204" pitchFamily="34" charset="0"/>
              </a:rPr>
              <a:t> </a:t>
            </a:r>
            <a:r>
              <a:rPr lang="hu-HU" sz="2200" b="1" dirty="0" err="1">
                <a:latin typeface="Avenir" panose="02000503020000020003" pitchFamily="2" charset="0"/>
                <a:cs typeface="Calibri" panose="020F0502020204030204" pitchFamily="34" charset="0"/>
              </a:rPr>
              <a:t>maximal</a:t>
            </a:r>
            <a:r>
              <a:rPr lang="hu-HU" sz="22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ook" panose="02000503020000020003" pitchFamily="2" charset="0"/>
                <a:cs typeface="Arial" charset="0"/>
              </a:rPr>
              <a:t>			</a:t>
            </a:r>
            <a:r>
              <a:rPr lang="hu-HU" sz="2200" b="1" dirty="0">
                <a:latin typeface="Avenir" panose="02000503020000020003" pitchFamily="2" charset="0"/>
                <a:cs typeface="Calibri" panose="020F0502020204030204" pitchFamily="34" charset="0"/>
              </a:rPr>
              <a:t>300-350 EUR</a:t>
            </a:r>
            <a:endParaRPr lang="ro-RO" sz="2200" b="1" dirty="0">
              <a:latin typeface="Avenir" panose="02000503020000020003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0402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églalap 5">
            <a:extLst>
              <a:ext uri="{FF2B5EF4-FFF2-40B4-BE49-F238E27FC236}">
                <a16:creationId xmlns:a16="http://schemas.microsoft.com/office/drawing/2014/main" id="{49A294AD-2255-6F45-B119-43D01436CE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7525" y="-6350"/>
            <a:ext cx="53768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de-DE" altLang="hu-HU" sz="1600" b="1" dirty="0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Kontext der Langzeitpflege in Rumänien</a:t>
            </a:r>
            <a:endParaRPr lang="ro-RO" altLang="hu-HU" sz="1600" dirty="0">
              <a:solidFill>
                <a:schemeClr val="bg1"/>
              </a:solidFill>
              <a:latin typeface="Avenir Book" panose="02000503020000020003" pitchFamily="2" charset="0"/>
              <a:cs typeface="Arial" panose="020B0604020202020204" pitchFamily="34" charset="0"/>
            </a:endParaRP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FD5F373F-E90F-46F0-76FD-F960BBC020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404664"/>
            <a:ext cx="8676456" cy="6261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8394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églalap 5">
            <a:extLst>
              <a:ext uri="{FF2B5EF4-FFF2-40B4-BE49-F238E27FC236}">
                <a16:creationId xmlns:a16="http://schemas.microsoft.com/office/drawing/2014/main" id="{49A294AD-2255-6F45-B119-43D01436CE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7525" y="-6350"/>
            <a:ext cx="53768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de-DE" altLang="hu-HU" sz="1600" b="1" dirty="0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Kontext der Langzeitpflege in Rumänien</a:t>
            </a:r>
            <a:endParaRPr lang="ro-RO" altLang="hu-HU" sz="1600" dirty="0">
              <a:solidFill>
                <a:schemeClr val="bg1"/>
              </a:solidFill>
              <a:latin typeface="Avenir Book" panose="02000503020000020003" pitchFamily="2" charset="0"/>
              <a:cs typeface="Arial" panose="020B0604020202020204" pitchFamily="34" charset="0"/>
            </a:endParaRPr>
          </a:p>
        </p:txBody>
      </p:sp>
      <p:pic>
        <p:nvPicPr>
          <p:cNvPr id="2" name="Kép 1">
            <a:extLst>
              <a:ext uri="{FF2B5EF4-FFF2-40B4-BE49-F238E27FC236}">
                <a16:creationId xmlns:a16="http://schemas.microsoft.com/office/drawing/2014/main" id="{3BB1C70F-2A0E-82F4-CEBE-F3FCA7F99A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92696"/>
            <a:ext cx="9088286" cy="597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7576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églalap 5">
            <a:extLst>
              <a:ext uri="{FF2B5EF4-FFF2-40B4-BE49-F238E27FC236}">
                <a16:creationId xmlns:a16="http://schemas.microsoft.com/office/drawing/2014/main" id="{49A294AD-2255-6F45-B119-43D01436CE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7525" y="-6350"/>
            <a:ext cx="53768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de-DE" altLang="hu-HU" sz="1600" b="1" dirty="0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Kontext der Langzeitpflege in Rumänien</a:t>
            </a:r>
            <a:endParaRPr lang="ro-RO" altLang="hu-HU" sz="1600" dirty="0">
              <a:solidFill>
                <a:schemeClr val="bg1"/>
              </a:solidFill>
              <a:latin typeface="Avenir Book" panose="02000503020000020003" pitchFamily="2" charset="0"/>
              <a:cs typeface="Arial" panose="020B0604020202020204" pitchFamily="34" charset="0"/>
            </a:endParaRPr>
          </a:p>
        </p:txBody>
      </p:sp>
      <p:pic>
        <p:nvPicPr>
          <p:cNvPr id="3" name="Content Placeholder 16">
            <a:extLst>
              <a:ext uri="{FF2B5EF4-FFF2-40B4-BE49-F238E27FC236}">
                <a16:creationId xmlns:a16="http://schemas.microsoft.com/office/drawing/2014/main" id="{A9052789-E369-D912-507D-E2BE67FD5D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96752"/>
            <a:ext cx="9144000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7198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églalap 5">
            <a:extLst>
              <a:ext uri="{FF2B5EF4-FFF2-40B4-BE49-F238E27FC236}">
                <a16:creationId xmlns:a16="http://schemas.microsoft.com/office/drawing/2014/main" id="{49A294AD-2255-6F45-B119-43D01436CE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7525" y="-6350"/>
            <a:ext cx="53768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de-DE" altLang="hu-HU" sz="1600" dirty="0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Hintergrund unserer Organisation</a:t>
            </a:r>
            <a:endParaRPr lang="ro-RO" altLang="hu-HU" sz="1600" dirty="0">
              <a:solidFill>
                <a:schemeClr val="bg1"/>
              </a:solidFill>
              <a:latin typeface="Avenir Book" panose="02000503020000020003" pitchFamily="2" charset="0"/>
              <a:cs typeface="Arial" panose="020B0604020202020204" pitchFamily="34" charset="0"/>
            </a:endParaRPr>
          </a:p>
        </p:txBody>
      </p:sp>
      <p:sp>
        <p:nvSpPr>
          <p:cNvPr id="2" name="TextBox 10">
            <a:extLst>
              <a:ext uri="{FF2B5EF4-FFF2-40B4-BE49-F238E27FC236}">
                <a16:creationId xmlns:a16="http://schemas.microsoft.com/office/drawing/2014/main" id="{FFF96C6C-E75E-0CF1-DF0B-E78C375F3E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424965"/>
            <a:ext cx="9144000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hu-HU" sz="24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ook" panose="02000503020000020003" pitchFamily="2" charset="0"/>
                <a:cs typeface="Arial" charset="0"/>
              </a:rPr>
              <a:t>●</a:t>
            </a:r>
            <a:r>
              <a:rPr lang="hu-HU" sz="24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  <a:t> </a:t>
            </a:r>
            <a:r>
              <a:rPr lang="hu-HU" sz="2400" b="1" dirty="0" err="1">
                <a:latin typeface="Avenir Book" panose="02000503020000020003" pitchFamily="2" charset="0"/>
                <a:cs typeface="Arial" charset="0"/>
              </a:rPr>
              <a:t>Pflegepionierin</a:t>
            </a:r>
            <a:r>
              <a:rPr lang="hu-HU" sz="2400" b="1" dirty="0">
                <a:latin typeface="Avenir Book" panose="02000503020000020003" pitchFamily="2" charset="0"/>
                <a:cs typeface="Arial" charset="0"/>
              </a:rPr>
              <a:t> in </a:t>
            </a:r>
            <a:r>
              <a:rPr lang="hu-HU" sz="2400" b="1" dirty="0" err="1">
                <a:latin typeface="Avenir Book" panose="02000503020000020003" pitchFamily="2" charset="0"/>
                <a:cs typeface="Arial" charset="0"/>
              </a:rPr>
              <a:t>Rumänien</a:t>
            </a:r>
            <a:r>
              <a:rPr lang="hu-HU" sz="2400" b="1" dirty="0">
                <a:latin typeface="Avenir Book" panose="02000503020000020003" pitchFamily="2" charset="0"/>
                <a:cs typeface="Arial" charset="0"/>
              </a:rPr>
              <a:t> (</a:t>
            </a:r>
            <a:r>
              <a:rPr lang="hu-HU" sz="2400" b="1" dirty="0" err="1">
                <a:latin typeface="Avenir Book" panose="02000503020000020003" pitchFamily="2" charset="0"/>
                <a:cs typeface="Arial" charset="0"/>
              </a:rPr>
              <a:t>seit</a:t>
            </a:r>
            <a:r>
              <a:rPr lang="hu-HU" sz="2400" b="1" dirty="0">
                <a:latin typeface="Avenir Book" panose="02000503020000020003" pitchFamily="2" charset="0"/>
                <a:cs typeface="Arial" charset="0"/>
              </a:rPr>
              <a:t> 1994)</a:t>
            </a:r>
          </a:p>
          <a:p>
            <a:pPr>
              <a:defRPr/>
            </a:pPr>
            <a:endParaRPr lang="hu-HU" sz="2400" dirty="0">
              <a:latin typeface="Avenir Book" panose="02000503020000020003" pitchFamily="2" charset="0"/>
              <a:cs typeface="Arial" charset="0"/>
            </a:endParaRPr>
          </a:p>
          <a:p>
            <a:pPr>
              <a:defRPr/>
            </a:pPr>
            <a:r>
              <a:rPr lang="hu-HU" sz="24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ook" panose="02000503020000020003" pitchFamily="2" charset="0"/>
                <a:cs typeface="Arial" charset="0"/>
              </a:rPr>
              <a:t>● </a:t>
            </a:r>
            <a:r>
              <a:rPr lang="hu-HU" sz="2400" b="1" dirty="0" err="1">
                <a:latin typeface="Avenir Book" panose="02000503020000020003" pitchFamily="2" charset="0"/>
                <a:cs typeface="Arial" charset="0"/>
              </a:rPr>
              <a:t>Pflege</a:t>
            </a:r>
            <a:r>
              <a:rPr lang="hu-HU" sz="2400" b="1" dirty="0">
                <a:latin typeface="Avenir Book" panose="02000503020000020003" pitchFamily="2" charset="0"/>
                <a:cs typeface="Arial" charset="0"/>
              </a:rPr>
              <a:t> </a:t>
            </a:r>
            <a:r>
              <a:rPr lang="hu-HU" sz="2400" b="1" dirty="0" err="1">
                <a:latin typeface="Avenir Book" panose="02000503020000020003" pitchFamily="2" charset="0"/>
                <a:cs typeface="Arial" charset="0"/>
              </a:rPr>
              <a:t>als</a:t>
            </a:r>
            <a:r>
              <a:rPr lang="hu-HU" sz="2400" b="1" dirty="0">
                <a:latin typeface="Avenir Book" panose="02000503020000020003" pitchFamily="2" charset="0"/>
                <a:cs typeface="Arial" charset="0"/>
              </a:rPr>
              <a:t> </a:t>
            </a:r>
            <a:r>
              <a:rPr lang="hu-HU" sz="2400" b="1" dirty="0" err="1">
                <a:latin typeface="Avenir Book" panose="02000503020000020003" pitchFamily="2" charset="0"/>
                <a:cs typeface="Arial" charset="0"/>
              </a:rPr>
              <a:t>strategischer</a:t>
            </a:r>
            <a:r>
              <a:rPr lang="hu-HU" sz="2400" b="1" dirty="0">
                <a:latin typeface="Avenir Book" panose="02000503020000020003" pitchFamily="2" charset="0"/>
                <a:cs typeface="Arial" charset="0"/>
              </a:rPr>
              <a:t> </a:t>
            </a:r>
            <a:r>
              <a:rPr lang="hu-HU" sz="2400" b="1" dirty="0" err="1">
                <a:latin typeface="Avenir Book" panose="02000503020000020003" pitchFamily="2" charset="0"/>
                <a:cs typeface="Arial" charset="0"/>
              </a:rPr>
              <a:t>Schwerpunkt</a:t>
            </a:r>
            <a:endParaRPr lang="hu-HU" sz="2400" b="1" dirty="0">
              <a:latin typeface="Avenir Book" panose="02000503020000020003" pitchFamily="2" charset="0"/>
              <a:cs typeface="Arial" charset="0"/>
            </a:endParaRPr>
          </a:p>
          <a:p>
            <a:pPr>
              <a:defRPr/>
            </a:pPr>
            <a:endParaRPr lang="hu-HU" sz="2400" dirty="0">
              <a:latin typeface="Avenir Book" panose="02000503020000020003" pitchFamily="2" charset="0"/>
              <a:cs typeface="Arial" charset="0"/>
            </a:endParaRPr>
          </a:p>
          <a:p>
            <a:pPr>
              <a:defRPr/>
            </a:pPr>
            <a:r>
              <a:rPr lang="hu-HU" sz="24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ook" panose="02000503020000020003" pitchFamily="2" charset="0"/>
                <a:cs typeface="Arial" charset="0"/>
              </a:rPr>
              <a:t>● </a:t>
            </a:r>
            <a:r>
              <a:rPr lang="hu-HU" sz="2400" b="1" dirty="0" err="1">
                <a:latin typeface="Avenir Book" panose="02000503020000020003" pitchFamily="2" charset="0"/>
                <a:cs typeface="Arial" charset="0"/>
              </a:rPr>
              <a:t>Schulungen</a:t>
            </a:r>
            <a:r>
              <a:rPr lang="hu-HU" sz="2400" b="1" dirty="0">
                <a:latin typeface="Avenir Book" panose="02000503020000020003" pitchFamily="2" charset="0"/>
                <a:cs typeface="Arial" charset="0"/>
              </a:rPr>
              <a:t> und </a:t>
            </a:r>
            <a:r>
              <a:rPr lang="hu-HU" sz="2400" b="1" dirty="0" err="1">
                <a:latin typeface="Avenir Book" panose="02000503020000020003" pitchFamily="2" charset="0"/>
                <a:cs typeface="Arial" charset="0"/>
              </a:rPr>
              <a:t>Innovation</a:t>
            </a:r>
            <a:endParaRPr lang="hu-HU" sz="2400" b="1" dirty="0">
              <a:latin typeface="Avenir Book" panose="02000503020000020003" pitchFamily="2" charset="0"/>
              <a:cs typeface="Arial" charset="0"/>
            </a:endParaRPr>
          </a:p>
          <a:p>
            <a:pPr>
              <a:defRPr/>
            </a:pPr>
            <a:endParaRPr lang="hu-HU" sz="2400" b="1" dirty="0">
              <a:latin typeface="Avenir Book" panose="02000503020000020003" pitchFamily="2" charset="0"/>
              <a:cs typeface="Arial" charset="0"/>
            </a:endParaRPr>
          </a:p>
          <a:p>
            <a:pPr>
              <a:defRPr/>
            </a:pPr>
            <a:r>
              <a:rPr lang="hu-HU" sz="24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ook" panose="02000503020000020003" pitchFamily="2" charset="0"/>
                <a:cs typeface="Arial" charset="0"/>
              </a:rPr>
              <a:t>● </a:t>
            </a:r>
            <a:r>
              <a:rPr lang="hu-HU" sz="2400" b="1" dirty="0" err="1">
                <a:latin typeface="Avenir Book" panose="02000503020000020003" pitchFamily="2" charset="0"/>
                <a:cs typeface="Arial" charset="0"/>
              </a:rPr>
              <a:t>Internationale</a:t>
            </a:r>
            <a:r>
              <a:rPr lang="hu-HU" sz="2400" b="1" dirty="0">
                <a:latin typeface="Avenir Book" panose="02000503020000020003" pitchFamily="2" charset="0"/>
                <a:cs typeface="Arial" charset="0"/>
              </a:rPr>
              <a:t> </a:t>
            </a:r>
            <a:r>
              <a:rPr lang="hu-HU" sz="2400" b="1" dirty="0" err="1">
                <a:latin typeface="Avenir Book" panose="02000503020000020003" pitchFamily="2" charset="0"/>
                <a:cs typeface="Arial" charset="0"/>
              </a:rPr>
              <a:t>Vernetzung</a:t>
            </a:r>
            <a:r>
              <a:rPr lang="hu-HU" sz="2400" b="1" dirty="0">
                <a:latin typeface="Avenir Book" panose="02000503020000020003" pitchFamily="2" charset="0"/>
                <a:cs typeface="Arial" charset="0"/>
              </a:rPr>
              <a:t> (Caritas </a:t>
            </a:r>
            <a:r>
              <a:rPr lang="hu-HU" sz="2400" b="1" dirty="0" err="1">
                <a:latin typeface="Avenir Book" panose="02000503020000020003" pitchFamily="2" charset="0"/>
                <a:cs typeface="Arial" charset="0"/>
              </a:rPr>
              <a:t>Netzwerk</a:t>
            </a:r>
            <a:r>
              <a:rPr lang="hu-HU" sz="2400" b="1" dirty="0">
                <a:latin typeface="Avenir Book" panose="02000503020000020003" pitchFamily="2" charset="0"/>
                <a:cs typeface="Arial" charset="0"/>
              </a:rPr>
              <a:t> West und </a:t>
            </a:r>
            <a:r>
              <a:rPr lang="hu-HU" sz="2400" b="1" dirty="0" err="1">
                <a:latin typeface="Avenir Book" panose="02000503020000020003" pitchFamily="2" charset="0"/>
                <a:cs typeface="Arial" charset="0"/>
              </a:rPr>
              <a:t>Ost</a:t>
            </a:r>
            <a:r>
              <a:rPr lang="hu-HU" sz="2400" b="1" dirty="0">
                <a:latin typeface="Avenir Book" panose="02000503020000020003" pitchFamily="2" charset="0"/>
                <a:cs typeface="Arial" charset="0"/>
              </a:rPr>
              <a:t>, HCTF, </a:t>
            </a:r>
            <a:r>
              <a:rPr lang="hu-HU" sz="2400" b="1" dirty="0" err="1">
                <a:latin typeface="Avenir Book" panose="02000503020000020003" pitchFamily="2" charset="0"/>
                <a:cs typeface="Arial" charset="0"/>
              </a:rPr>
              <a:t>Care</a:t>
            </a:r>
            <a:r>
              <a:rPr lang="hu-HU" sz="2400" b="1" dirty="0">
                <a:latin typeface="Avenir Book" panose="02000503020000020003" pitchFamily="2" charset="0"/>
                <a:cs typeface="Arial" charset="0"/>
              </a:rPr>
              <a:t> </a:t>
            </a:r>
            <a:r>
              <a:rPr lang="hu-HU" sz="2400" b="1" dirty="0" err="1">
                <a:latin typeface="Avenir Book" panose="02000503020000020003" pitchFamily="2" charset="0"/>
                <a:cs typeface="Arial" charset="0"/>
              </a:rPr>
              <a:t>Quality</a:t>
            </a:r>
            <a:r>
              <a:rPr lang="hu-HU" sz="2400" b="1" dirty="0">
                <a:latin typeface="Avenir Book" panose="02000503020000020003" pitchFamily="2" charset="0"/>
                <a:cs typeface="Arial" charset="0"/>
              </a:rPr>
              <a:t> Network, EKA, Fair </a:t>
            </a:r>
            <a:r>
              <a:rPr lang="hu-HU" sz="2400" b="1" dirty="0" err="1">
                <a:latin typeface="Avenir Book" panose="02000503020000020003" pitchFamily="2" charset="0"/>
                <a:cs typeface="Arial" charset="0"/>
              </a:rPr>
              <a:t>Care</a:t>
            </a:r>
            <a:r>
              <a:rPr lang="hu-HU" sz="2400" b="1" dirty="0">
                <a:latin typeface="Avenir Book" panose="02000503020000020003" pitchFamily="2" charset="0"/>
                <a:cs typeface="Arial" charset="0"/>
              </a:rPr>
              <a:t> </a:t>
            </a:r>
            <a:r>
              <a:rPr lang="hu-HU" sz="2400" b="1" dirty="0" err="1">
                <a:latin typeface="Avenir Book" panose="02000503020000020003" pitchFamily="2" charset="0"/>
                <a:cs typeface="Arial" charset="0"/>
              </a:rPr>
              <a:t>Taskforce</a:t>
            </a:r>
            <a:r>
              <a:rPr lang="hu-HU" sz="2400" b="1" dirty="0">
                <a:latin typeface="Avenir Book" panose="02000503020000020003" pitchFamily="2" charset="0"/>
                <a:cs typeface="Arial" charset="0"/>
              </a:rPr>
              <a:t>)</a:t>
            </a:r>
          </a:p>
          <a:p>
            <a:pPr>
              <a:defRPr/>
            </a:pPr>
            <a:endParaRPr lang="hu-HU" sz="2400" b="1" dirty="0">
              <a:latin typeface="Avenir Book" panose="02000503020000020003" pitchFamily="2" charset="0"/>
              <a:cs typeface="Arial" charset="0"/>
            </a:endParaRPr>
          </a:p>
          <a:p>
            <a:pPr>
              <a:defRPr/>
            </a:pPr>
            <a:r>
              <a:rPr lang="hu-HU" sz="24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ook" panose="02000503020000020003" pitchFamily="2" charset="0"/>
                <a:cs typeface="Arial" charset="0"/>
              </a:rPr>
              <a:t>● </a:t>
            </a:r>
            <a:r>
              <a:rPr lang="hu-HU" sz="2400" b="1" dirty="0">
                <a:latin typeface="Avenir Book" panose="02000503020000020003" pitchFamily="2" charset="0"/>
                <a:cs typeface="Arial" charset="0"/>
              </a:rPr>
              <a:t>Projekt Rund </a:t>
            </a:r>
            <a:r>
              <a:rPr lang="hu-HU" sz="2400" b="1" dirty="0" err="1">
                <a:latin typeface="Avenir Book" panose="02000503020000020003" pitchFamily="2" charset="0"/>
                <a:cs typeface="Arial" charset="0"/>
              </a:rPr>
              <a:t>um</a:t>
            </a:r>
            <a:r>
              <a:rPr lang="hu-HU" sz="2400" b="1" dirty="0">
                <a:latin typeface="Avenir Book" panose="02000503020000020003" pitchFamily="2" charset="0"/>
                <a:cs typeface="Arial" charset="0"/>
              </a:rPr>
              <a:t> </a:t>
            </a:r>
            <a:r>
              <a:rPr lang="hu-HU" sz="2400" b="1" dirty="0" err="1">
                <a:latin typeface="Avenir Book" panose="02000503020000020003" pitchFamily="2" charset="0"/>
                <a:cs typeface="Arial" charset="0"/>
              </a:rPr>
              <a:t>die</a:t>
            </a:r>
            <a:r>
              <a:rPr lang="hu-HU" sz="2400" b="1" dirty="0">
                <a:latin typeface="Avenir Book" panose="02000503020000020003" pitchFamily="2" charset="0"/>
                <a:cs typeface="Arial" charset="0"/>
              </a:rPr>
              <a:t> </a:t>
            </a:r>
            <a:r>
              <a:rPr lang="hu-HU" sz="2400" b="1" dirty="0" err="1">
                <a:latin typeface="Avenir Book" panose="02000503020000020003" pitchFamily="2" charset="0"/>
                <a:cs typeface="Arial" charset="0"/>
              </a:rPr>
              <a:t>Uhr</a:t>
            </a:r>
            <a:r>
              <a:rPr lang="hu-HU" sz="2400" b="1" dirty="0">
                <a:latin typeface="Avenir Book" panose="02000503020000020003" pitchFamily="2" charset="0"/>
                <a:cs typeface="Arial" charset="0"/>
              </a:rPr>
              <a:t> </a:t>
            </a:r>
            <a:r>
              <a:rPr lang="hu-HU" sz="2400" b="1" dirty="0" err="1">
                <a:latin typeface="Avenir Book" panose="02000503020000020003" pitchFamily="2" charset="0"/>
                <a:cs typeface="Arial" charset="0"/>
              </a:rPr>
              <a:t>betreut</a:t>
            </a:r>
            <a:r>
              <a:rPr lang="hu-HU" sz="2400" b="1" dirty="0">
                <a:latin typeface="Avenir Book" panose="02000503020000020003" pitchFamily="2" charset="0"/>
                <a:cs typeface="Arial" charset="0"/>
              </a:rPr>
              <a:t> – Fair </a:t>
            </a:r>
            <a:r>
              <a:rPr lang="hu-HU" sz="2400" b="1" dirty="0" err="1">
                <a:latin typeface="Avenir Book" panose="02000503020000020003" pitchFamily="2" charset="0"/>
                <a:cs typeface="Arial" charset="0"/>
              </a:rPr>
              <a:t>Care</a:t>
            </a:r>
            <a:r>
              <a:rPr lang="hu-HU" sz="2400" b="1" dirty="0">
                <a:latin typeface="Avenir Book" panose="02000503020000020003" pitchFamily="2" charset="0"/>
                <a:cs typeface="Arial" charset="0"/>
              </a:rPr>
              <a:t> </a:t>
            </a:r>
            <a:r>
              <a:rPr lang="hu-HU" sz="2400" b="1" dirty="0" err="1">
                <a:latin typeface="Avenir Book" panose="02000503020000020003" pitchFamily="2" charset="0"/>
                <a:cs typeface="Arial" charset="0"/>
              </a:rPr>
              <a:t>Kooperationsprojekt</a:t>
            </a:r>
            <a:r>
              <a:rPr lang="hu-HU" sz="2400" b="1" dirty="0">
                <a:latin typeface="Avenir Book" panose="02000503020000020003" pitchFamily="2" charset="0"/>
                <a:cs typeface="Arial" charset="0"/>
              </a:rPr>
              <a:t> (Caritas CH, Fair </a:t>
            </a:r>
            <a:r>
              <a:rPr lang="hu-HU" sz="2400" b="1" dirty="0" err="1">
                <a:latin typeface="Avenir Book" panose="02000503020000020003" pitchFamily="2" charset="0"/>
                <a:cs typeface="Arial" charset="0"/>
              </a:rPr>
              <a:t>Care</a:t>
            </a:r>
            <a:r>
              <a:rPr lang="hu-HU" sz="2400" b="1" dirty="0">
                <a:latin typeface="Avenir Book" panose="02000503020000020003" pitchFamily="2" charset="0"/>
                <a:cs typeface="Arial" charset="0"/>
              </a:rPr>
              <a:t> </a:t>
            </a:r>
            <a:r>
              <a:rPr lang="hu-HU" sz="2400" b="1" dirty="0" err="1">
                <a:latin typeface="Avenir Book" panose="02000503020000020003" pitchFamily="2" charset="0"/>
                <a:cs typeface="Arial" charset="0"/>
              </a:rPr>
              <a:t>Mobility</a:t>
            </a:r>
            <a:r>
              <a:rPr lang="hu-HU" sz="2400" b="1" dirty="0">
                <a:latin typeface="Avenir Book" panose="02000503020000020003" pitchFamily="2" charset="0"/>
                <a:cs typeface="Arial" charset="0"/>
              </a:rPr>
              <a:t> and </a:t>
            </a:r>
            <a:r>
              <a:rPr lang="hu-HU" sz="2400" b="1" dirty="0" err="1">
                <a:latin typeface="Avenir Book" panose="02000503020000020003" pitchFamily="2" charset="0"/>
                <a:cs typeface="Arial" charset="0"/>
              </a:rPr>
              <a:t>MigrationStandard</a:t>
            </a:r>
            <a:r>
              <a:rPr lang="hu-HU" sz="2400" b="1" dirty="0">
                <a:latin typeface="Avenir Book" panose="02000503020000020003" pitchFamily="2" charset="0"/>
                <a:cs typeface="Arial" charset="0"/>
              </a:rPr>
              <a:t>)</a:t>
            </a:r>
          </a:p>
          <a:p>
            <a:pPr>
              <a:defRPr/>
            </a:pPr>
            <a:r>
              <a:rPr lang="hu-HU" sz="2400" b="1" dirty="0">
                <a:latin typeface="Avenir Book" panose="02000503020000020003" pitchFamily="2" charset="0"/>
                <a:cs typeface="Arial" charset="0"/>
              </a:rPr>
              <a:t>	</a:t>
            </a:r>
            <a:endParaRPr lang="ro-RO" sz="2400" dirty="0">
              <a:latin typeface="Avenir Book" panose="02000503020000020003" pitchFamily="2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46426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0">
            <a:extLst>
              <a:ext uri="{FF2B5EF4-FFF2-40B4-BE49-F238E27FC236}">
                <a16:creationId xmlns:a16="http://schemas.microsoft.com/office/drawing/2014/main" id="{B35C2E63-B7A0-0843-B6D7-4D2E556248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630536"/>
            <a:ext cx="9144000" cy="4462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hu-HU" sz="24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ook" panose="02000503020000020003" pitchFamily="2" charset="0"/>
                <a:cs typeface="Arial" charset="0"/>
              </a:rPr>
              <a:t>● </a:t>
            </a:r>
            <a:r>
              <a:rPr lang="hu-HU" sz="2400" b="1" dirty="0" err="1">
                <a:latin typeface="Avenir Book" panose="02000503020000020003" pitchFamily="2" charset="0"/>
                <a:cs typeface="Arial" charset="0"/>
              </a:rPr>
              <a:t>Pflegenot</a:t>
            </a:r>
            <a:r>
              <a:rPr lang="hu-HU" sz="2400" b="1" dirty="0">
                <a:latin typeface="Avenir Book" panose="02000503020000020003" pitchFamily="2" charset="0"/>
                <a:cs typeface="Arial" charset="0"/>
              </a:rPr>
              <a:t> </a:t>
            </a:r>
            <a:r>
              <a:rPr lang="hu-HU" sz="2400" b="1" dirty="0" err="1">
                <a:latin typeface="Avenir Book" panose="02000503020000020003" pitchFamily="2" charset="0"/>
                <a:cs typeface="Arial" charset="0"/>
              </a:rPr>
              <a:t>steigt</a:t>
            </a:r>
            <a:r>
              <a:rPr lang="hu-HU" sz="2400" b="1" dirty="0">
                <a:latin typeface="Avenir Book" panose="02000503020000020003" pitchFamily="2" charset="0"/>
                <a:cs typeface="Arial" charset="0"/>
              </a:rPr>
              <a:t> </a:t>
            </a:r>
            <a:r>
              <a:rPr lang="hu-HU" sz="2400" b="1" dirty="0" err="1">
                <a:latin typeface="Avenir Book" panose="02000503020000020003" pitchFamily="2" charset="0"/>
                <a:cs typeface="Arial" charset="0"/>
              </a:rPr>
              <a:t>exponenziell</a:t>
            </a:r>
            <a:endParaRPr lang="hu-HU" sz="2400" b="1" dirty="0">
              <a:latin typeface="Avenir Book" panose="02000503020000020003" pitchFamily="2" charset="0"/>
              <a:cs typeface="Arial" charset="0"/>
            </a:endParaRPr>
          </a:p>
          <a:p>
            <a:pPr>
              <a:defRPr/>
            </a:pPr>
            <a:endParaRPr lang="hu-HU" sz="2400" b="1" dirty="0">
              <a:latin typeface="Avenir Book" panose="02000503020000020003" pitchFamily="2" charset="0"/>
              <a:cs typeface="Arial" charset="0"/>
            </a:endParaRPr>
          </a:p>
          <a:p>
            <a:pPr>
              <a:defRPr/>
            </a:pPr>
            <a:r>
              <a:rPr lang="hu-HU" sz="24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ook" panose="02000503020000020003" pitchFamily="2" charset="0"/>
                <a:cs typeface="Arial" charset="0"/>
              </a:rPr>
              <a:t>● </a:t>
            </a:r>
            <a:r>
              <a:rPr lang="hu-HU" sz="2400" b="1" dirty="0" err="1">
                <a:latin typeface="Avenir Book" panose="02000503020000020003" pitchFamily="2" charset="0"/>
                <a:cs typeface="Arial" charset="0"/>
              </a:rPr>
              <a:t>Ressourcen</a:t>
            </a:r>
            <a:r>
              <a:rPr lang="hu-HU" sz="2400" b="1" dirty="0">
                <a:latin typeface="Avenir Book" panose="02000503020000020003" pitchFamily="2" charset="0"/>
                <a:cs typeface="Arial" charset="0"/>
              </a:rPr>
              <a:t> </a:t>
            </a:r>
            <a:r>
              <a:rPr lang="hu-HU" sz="2400" b="1" dirty="0" err="1">
                <a:latin typeface="Avenir Book" panose="02000503020000020003" pitchFamily="2" charset="0"/>
                <a:cs typeface="Arial" charset="0"/>
              </a:rPr>
              <a:t>schrumpfen</a:t>
            </a:r>
            <a:r>
              <a:rPr lang="hu-HU" sz="2400" b="1" dirty="0">
                <a:latin typeface="Avenir Book" panose="02000503020000020003" pitchFamily="2" charset="0"/>
                <a:cs typeface="Arial" charset="0"/>
              </a:rPr>
              <a:t> </a:t>
            </a:r>
            <a:r>
              <a:rPr lang="hu-HU" sz="2400" b="1" dirty="0" err="1">
                <a:latin typeface="Avenir Book" panose="02000503020000020003" pitchFamily="2" charset="0"/>
                <a:cs typeface="Arial" charset="0"/>
              </a:rPr>
              <a:t>exponenziell</a:t>
            </a:r>
            <a:endParaRPr lang="hu-HU" sz="2400" b="1" dirty="0">
              <a:latin typeface="Avenir Book" panose="02000503020000020003" pitchFamily="2" charset="0"/>
              <a:cs typeface="Arial" charset="0"/>
            </a:endParaRPr>
          </a:p>
          <a:p>
            <a:pPr>
              <a:defRPr/>
            </a:pPr>
            <a:endParaRPr lang="hu-HU" sz="2400" b="1" dirty="0">
              <a:latin typeface="Avenir Book" panose="02000503020000020003" pitchFamily="2" charset="0"/>
              <a:cs typeface="Arial" charset="0"/>
            </a:endParaRPr>
          </a:p>
          <a:p>
            <a:pPr>
              <a:defRPr/>
            </a:pPr>
            <a:r>
              <a:rPr lang="hu-HU" sz="24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ook" panose="02000503020000020003" pitchFamily="2" charset="0"/>
                <a:cs typeface="Arial" charset="0"/>
              </a:rPr>
              <a:t>● </a:t>
            </a:r>
            <a:r>
              <a:rPr lang="hu-HU" sz="2400" b="1" dirty="0" err="1">
                <a:latin typeface="Avenir Book" panose="02000503020000020003" pitchFamily="2" charset="0"/>
                <a:cs typeface="Arial" charset="0"/>
              </a:rPr>
              <a:t>Immer</a:t>
            </a:r>
            <a:r>
              <a:rPr lang="hu-HU" sz="2400" b="1" dirty="0">
                <a:latin typeface="Avenir Book" panose="02000503020000020003" pitchFamily="2" charset="0"/>
                <a:cs typeface="Arial" charset="0"/>
              </a:rPr>
              <a:t> </a:t>
            </a:r>
            <a:r>
              <a:rPr lang="hu-HU" sz="2400" b="1" dirty="0" err="1">
                <a:latin typeface="Avenir Book" panose="02000503020000020003" pitchFamily="2" charset="0"/>
                <a:cs typeface="Arial" charset="0"/>
              </a:rPr>
              <a:t>mehr</a:t>
            </a:r>
            <a:r>
              <a:rPr lang="hu-HU" sz="2400" b="1" dirty="0">
                <a:latin typeface="Avenir Book" panose="02000503020000020003" pitchFamily="2" charset="0"/>
                <a:cs typeface="Arial" charset="0"/>
              </a:rPr>
              <a:t> von </a:t>
            </a:r>
            <a:r>
              <a:rPr lang="hu-HU" sz="2400" b="1" dirty="0" err="1">
                <a:latin typeface="Avenir Book" panose="02000503020000020003" pitchFamily="2" charset="0"/>
                <a:cs typeface="Arial" charset="0"/>
              </a:rPr>
              <a:t>was</a:t>
            </a:r>
            <a:r>
              <a:rPr lang="hu-HU" sz="2400" b="1" dirty="0">
                <a:latin typeface="Avenir Book" panose="02000503020000020003" pitchFamily="2" charset="0"/>
                <a:cs typeface="Arial" charset="0"/>
              </a:rPr>
              <a:t> </a:t>
            </a:r>
            <a:r>
              <a:rPr lang="hu-HU" sz="2400" b="1" dirty="0" err="1">
                <a:latin typeface="Avenir Book" panose="02000503020000020003" pitchFamily="2" charset="0"/>
                <a:cs typeface="Arial" charset="0"/>
              </a:rPr>
              <a:t>nicht</a:t>
            </a:r>
            <a:r>
              <a:rPr lang="hu-HU" sz="2400" b="1" dirty="0">
                <a:latin typeface="Avenir Book" panose="02000503020000020003" pitchFamily="2" charset="0"/>
                <a:cs typeface="Arial" charset="0"/>
              </a:rPr>
              <a:t> </a:t>
            </a:r>
            <a:r>
              <a:rPr lang="hu-HU" sz="2400" b="1" dirty="0" err="1">
                <a:latin typeface="Avenir Book" panose="02000503020000020003" pitchFamily="2" charset="0"/>
                <a:cs typeface="Arial" charset="0"/>
              </a:rPr>
              <a:t>geht</a:t>
            </a:r>
            <a:r>
              <a:rPr lang="hu-HU" sz="2400" b="1" dirty="0">
                <a:latin typeface="Avenir Book" panose="02000503020000020003" pitchFamily="2" charset="0"/>
                <a:cs typeface="Arial" charset="0"/>
              </a:rPr>
              <a:t>, und </a:t>
            </a:r>
            <a:r>
              <a:rPr lang="hu-HU" sz="2400" b="1" dirty="0" err="1">
                <a:latin typeface="Avenir Book" panose="02000503020000020003" pitchFamily="2" charset="0"/>
                <a:cs typeface="Arial" charset="0"/>
              </a:rPr>
              <a:t>was</a:t>
            </a:r>
            <a:r>
              <a:rPr lang="hu-HU" sz="2400" b="1" dirty="0">
                <a:latin typeface="Avenir Book" panose="02000503020000020003" pitchFamily="2" charset="0"/>
                <a:cs typeface="Arial" charset="0"/>
              </a:rPr>
              <a:t> </a:t>
            </a:r>
            <a:r>
              <a:rPr lang="hu-HU" sz="2400" b="1" dirty="0" err="1">
                <a:latin typeface="Avenir Book" panose="02000503020000020003" pitchFamily="2" charset="0"/>
                <a:cs typeface="Arial" charset="0"/>
              </a:rPr>
              <a:t>noch</a:t>
            </a:r>
            <a:r>
              <a:rPr lang="hu-HU" sz="2400" b="1" dirty="0">
                <a:latin typeface="Avenir Book" panose="02000503020000020003" pitchFamily="2" charset="0"/>
                <a:cs typeface="Arial" charset="0"/>
              </a:rPr>
              <a:t> </a:t>
            </a:r>
            <a:r>
              <a:rPr lang="hu-HU" sz="2400" b="1" dirty="0" err="1">
                <a:latin typeface="Avenir Book" panose="02000503020000020003" pitchFamily="2" charset="0"/>
                <a:cs typeface="Arial" charset="0"/>
              </a:rPr>
              <a:t>dazu</a:t>
            </a:r>
            <a:r>
              <a:rPr lang="hu-HU" sz="2400" b="1" dirty="0">
                <a:latin typeface="Avenir Book" panose="02000503020000020003" pitchFamily="2" charset="0"/>
                <a:cs typeface="Arial" charset="0"/>
              </a:rPr>
              <a:t> </a:t>
            </a:r>
            <a:r>
              <a:rPr lang="hu-HU" sz="2400" b="1" dirty="0" err="1">
                <a:latin typeface="Avenir Book" panose="02000503020000020003" pitchFamily="2" charset="0"/>
                <a:cs typeface="Arial" charset="0"/>
              </a:rPr>
              <a:t>kommt</a:t>
            </a:r>
            <a:endParaRPr lang="hu-HU" sz="2400" b="1" dirty="0">
              <a:latin typeface="Avenir Book" panose="02000503020000020003" pitchFamily="2" charset="0"/>
              <a:cs typeface="Arial" charset="0"/>
            </a:endParaRPr>
          </a:p>
          <a:p>
            <a:pPr>
              <a:defRPr/>
            </a:pPr>
            <a:endParaRPr lang="hu-HU" sz="2400" b="1" dirty="0">
              <a:latin typeface="Avenir Book" panose="02000503020000020003" pitchFamily="2" charset="0"/>
              <a:cs typeface="Arial" charset="0"/>
            </a:endParaRPr>
          </a:p>
          <a:p>
            <a:pPr>
              <a:defRPr/>
            </a:pPr>
            <a:r>
              <a:rPr lang="hu-HU" sz="24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ook" panose="02000503020000020003" pitchFamily="2" charset="0"/>
                <a:cs typeface="Arial" charset="0"/>
              </a:rPr>
              <a:t>● </a:t>
            </a:r>
            <a:r>
              <a:rPr lang="hu-HU" sz="2400" b="1" dirty="0">
                <a:latin typeface="Avenir Book" panose="02000503020000020003" pitchFamily="2" charset="0"/>
                <a:cs typeface="Arial" charset="0"/>
              </a:rPr>
              <a:t>„Import/Export” von </a:t>
            </a:r>
            <a:r>
              <a:rPr lang="hu-HU" sz="2400" b="1" dirty="0" err="1">
                <a:latin typeface="Avenir Book" panose="02000503020000020003" pitchFamily="2" charset="0"/>
                <a:cs typeface="Arial" charset="0"/>
              </a:rPr>
              <a:t>Pflegekräften</a:t>
            </a:r>
            <a:r>
              <a:rPr lang="hu-HU" sz="2400" b="1" dirty="0">
                <a:latin typeface="Avenir Book" panose="02000503020000020003" pitchFamily="2" charset="0"/>
                <a:cs typeface="Arial" charset="0"/>
              </a:rPr>
              <a:t>, </a:t>
            </a:r>
          </a:p>
          <a:p>
            <a:pPr>
              <a:defRPr/>
            </a:pPr>
            <a:r>
              <a:rPr lang="hu-HU" sz="2400" b="1" dirty="0">
                <a:latin typeface="Avenir Book" panose="02000503020000020003" pitchFamily="2" charset="0"/>
                <a:cs typeface="Arial" charset="0"/>
              </a:rPr>
              <a:t>	</a:t>
            </a:r>
            <a:r>
              <a:rPr lang="hu-HU" sz="2400" b="1" dirty="0" err="1">
                <a:latin typeface="Avenir Book" panose="02000503020000020003" pitchFamily="2" charset="0"/>
                <a:cs typeface="Arial" charset="0"/>
              </a:rPr>
              <a:t>Löst</a:t>
            </a:r>
            <a:r>
              <a:rPr lang="hu-HU" sz="2400" b="1" dirty="0">
                <a:latin typeface="Avenir Book" panose="02000503020000020003" pitchFamily="2" charset="0"/>
                <a:cs typeface="Arial" charset="0"/>
              </a:rPr>
              <a:t> </a:t>
            </a:r>
            <a:r>
              <a:rPr lang="hu-HU" sz="2400" b="1" dirty="0" err="1">
                <a:latin typeface="Avenir Book" panose="02000503020000020003" pitchFamily="2" charset="0"/>
                <a:cs typeface="Arial" charset="0"/>
              </a:rPr>
              <a:t>das</a:t>
            </a:r>
            <a:r>
              <a:rPr lang="hu-HU" sz="2400" b="1" dirty="0">
                <a:latin typeface="Avenir Book" panose="02000503020000020003" pitchFamily="2" charset="0"/>
                <a:cs typeface="Arial" charset="0"/>
              </a:rPr>
              <a:t> </a:t>
            </a:r>
            <a:r>
              <a:rPr lang="hu-HU" sz="2400" b="1" dirty="0" err="1">
                <a:latin typeface="Avenir Book" panose="02000503020000020003" pitchFamily="2" charset="0"/>
                <a:cs typeface="Arial" charset="0"/>
              </a:rPr>
              <a:t>Problem</a:t>
            </a:r>
            <a:r>
              <a:rPr lang="hu-HU" sz="2400" b="1" dirty="0">
                <a:latin typeface="Avenir Book" panose="02000503020000020003" pitchFamily="2" charset="0"/>
                <a:cs typeface="Arial" charset="0"/>
              </a:rPr>
              <a:t> </a:t>
            </a:r>
            <a:r>
              <a:rPr lang="hu-HU" sz="2400" b="1" dirty="0" err="1">
                <a:latin typeface="Avenir Book" panose="02000503020000020003" pitchFamily="2" charset="0"/>
                <a:cs typeface="Arial" charset="0"/>
              </a:rPr>
              <a:t>nicht</a:t>
            </a:r>
            <a:r>
              <a:rPr lang="hu-HU" sz="2400" b="1" dirty="0">
                <a:latin typeface="Avenir Book" panose="02000503020000020003" pitchFamily="2" charset="0"/>
                <a:cs typeface="Arial" charset="0"/>
              </a:rPr>
              <a:t>, </a:t>
            </a:r>
          </a:p>
          <a:p>
            <a:pPr>
              <a:defRPr/>
            </a:pPr>
            <a:r>
              <a:rPr lang="hu-HU" sz="2400" b="1" dirty="0">
                <a:latin typeface="Avenir Book" panose="02000503020000020003" pitchFamily="2" charset="0"/>
                <a:cs typeface="Arial" charset="0"/>
              </a:rPr>
              <a:t>	</a:t>
            </a:r>
            <a:r>
              <a:rPr lang="hu-HU" sz="2400" b="1" dirty="0" err="1">
                <a:latin typeface="Avenir Book" panose="02000503020000020003" pitchFamily="2" charset="0"/>
                <a:cs typeface="Arial" charset="0"/>
              </a:rPr>
              <a:t>Herausforderungen</a:t>
            </a:r>
            <a:r>
              <a:rPr lang="hu-HU" sz="2400" b="1" dirty="0">
                <a:latin typeface="Avenir Book" panose="02000503020000020003" pitchFamily="2" charset="0"/>
                <a:cs typeface="Arial" charset="0"/>
              </a:rPr>
              <a:t> </a:t>
            </a:r>
            <a:r>
              <a:rPr lang="hu-HU" sz="2400" b="1" dirty="0" err="1">
                <a:latin typeface="Avenir Book" panose="02000503020000020003" pitchFamily="2" charset="0"/>
                <a:cs typeface="Arial" charset="0"/>
              </a:rPr>
              <a:t>im</a:t>
            </a:r>
            <a:r>
              <a:rPr lang="hu-HU" sz="2400" b="1" dirty="0">
                <a:latin typeface="Avenir Book" panose="02000503020000020003" pitchFamily="2" charset="0"/>
                <a:cs typeface="Arial" charset="0"/>
              </a:rPr>
              <a:t> </a:t>
            </a:r>
            <a:r>
              <a:rPr lang="hu-HU" sz="2400" b="1" dirty="0" err="1">
                <a:latin typeface="Avenir Book" panose="02000503020000020003" pitchFamily="2" charset="0"/>
                <a:cs typeface="Arial" charset="0"/>
              </a:rPr>
              <a:t>Zielland</a:t>
            </a:r>
            <a:r>
              <a:rPr lang="hu-HU" sz="2400" b="1" dirty="0">
                <a:latin typeface="Avenir Book" panose="02000503020000020003" pitchFamily="2" charset="0"/>
                <a:cs typeface="Arial" charset="0"/>
              </a:rPr>
              <a:t> und </a:t>
            </a:r>
            <a:r>
              <a:rPr lang="hu-HU" sz="2400" b="1" dirty="0" err="1">
                <a:latin typeface="Avenir Book" panose="02000503020000020003" pitchFamily="2" charset="0"/>
                <a:cs typeface="Arial" charset="0"/>
              </a:rPr>
              <a:t>Herkunftsland</a:t>
            </a:r>
            <a:endParaRPr lang="hu-HU" sz="2400" b="1" dirty="0">
              <a:latin typeface="Avenir Book" panose="02000503020000020003" pitchFamily="2" charset="0"/>
              <a:cs typeface="Arial" charset="0"/>
            </a:endParaRPr>
          </a:p>
          <a:p>
            <a:pPr>
              <a:defRPr/>
            </a:pPr>
            <a:r>
              <a:rPr lang="hu-HU" sz="2400" b="1" dirty="0">
                <a:latin typeface="Avenir Book" panose="02000503020000020003" pitchFamily="2" charset="0"/>
                <a:cs typeface="Arial" charset="0"/>
              </a:rPr>
              <a:t>	</a:t>
            </a:r>
            <a:endParaRPr lang="hu-HU" sz="2400" b="1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enir Book" panose="02000503020000020003" pitchFamily="2" charset="0"/>
              <a:cs typeface="Arial" charset="0"/>
            </a:endParaRPr>
          </a:p>
          <a:p>
            <a:pPr>
              <a:defRPr/>
            </a:pPr>
            <a:r>
              <a:rPr lang="hu-HU" sz="24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ook" panose="02000503020000020003" pitchFamily="2" charset="0"/>
                <a:cs typeface="Arial" charset="0"/>
              </a:rPr>
              <a:t>● </a:t>
            </a:r>
            <a:r>
              <a:rPr lang="hu-HU" sz="2400" b="1" dirty="0" err="1">
                <a:latin typeface="Avenir Book" panose="02000503020000020003" pitchFamily="2" charset="0"/>
                <a:cs typeface="Arial" charset="0"/>
              </a:rPr>
              <a:t>Ethische</a:t>
            </a:r>
            <a:r>
              <a:rPr lang="hu-HU" sz="2400" b="1" dirty="0">
                <a:latin typeface="Avenir Book" panose="02000503020000020003" pitchFamily="2" charset="0"/>
                <a:cs typeface="Arial" charset="0"/>
              </a:rPr>
              <a:t> </a:t>
            </a:r>
            <a:r>
              <a:rPr lang="hu-HU" sz="2400" b="1" dirty="0" err="1">
                <a:latin typeface="Avenir Book" panose="02000503020000020003" pitchFamily="2" charset="0"/>
                <a:cs typeface="Arial" charset="0"/>
              </a:rPr>
              <a:t>Herausforderung</a:t>
            </a:r>
            <a:r>
              <a:rPr lang="hu-HU" sz="2400" b="1" dirty="0">
                <a:latin typeface="Avenir Book" panose="02000503020000020003" pitchFamily="2" charset="0"/>
                <a:cs typeface="Arial" charset="0"/>
              </a:rPr>
              <a:t>: </a:t>
            </a:r>
            <a:r>
              <a:rPr lang="de-DE" sz="2400" b="1" dirty="0">
                <a:latin typeface="Avenir Book" panose="02000503020000020003" pitchFamily="2" charset="0"/>
                <a:cs typeface="Arial" charset="0"/>
              </a:rPr>
              <a:t>Recht auf Pflege nur für Einige</a:t>
            </a:r>
          </a:p>
          <a:p>
            <a:pPr>
              <a:defRPr/>
            </a:pPr>
            <a:endParaRPr lang="ro-RO" sz="2000" dirty="0">
              <a:latin typeface="Cambria" pitchFamily="18" charset="0"/>
              <a:cs typeface="Arial" charset="0"/>
            </a:endParaRPr>
          </a:p>
        </p:txBody>
      </p:sp>
      <p:sp>
        <p:nvSpPr>
          <p:cNvPr id="27651" name="Téglalap 5">
            <a:extLst>
              <a:ext uri="{FF2B5EF4-FFF2-40B4-BE49-F238E27FC236}">
                <a16:creationId xmlns:a16="http://schemas.microsoft.com/office/drawing/2014/main" id="{3CC17C52-4616-9846-A3C4-4B763489AC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7525" y="-6350"/>
            <a:ext cx="53768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hu-HU" altLang="hu-HU" sz="1600" b="1" dirty="0" err="1">
                <a:solidFill>
                  <a:schemeClr val="bg1"/>
                </a:solidFill>
                <a:latin typeface="Avenir Book" panose="02000503020000020003" pitchFamily="2" charset="0"/>
              </a:rPr>
              <a:t>Pflege</a:t>
            </a:r>
            <a:r>
              <a:rPr lang="hu-HU" altLang="hu-HU" sz="1600" b="1" dirty="0">
                <a:solidFill>
                  <a:schemeClr val="bg1"/>
                </a:solidFill>
                <a:latin typeface="Avenir Book" panose="02000503020000020003" pitchFamily="2" charset="0"/>
              </a:rPr>
              <a:t> </a:t>
            </a:r>
            <a:r>
              <a:rPr lang="hu-HU" altLang="hu-HU" sz="1600" b="1" dirty="0" err="1">
                <a:solidFill>
                  <a:schemeClr val="bg1"/>
                </a:solidFill>
                <a:latin typeface="Avenir Book" panose="02000503020000020003" pitchFamily="2" charset="0"/>
              </a:rPr>
              <a:t>wohin</a:t>
            </a:r>
            <a:r>
              <a:rPr lang="hu-HU" altLang="hu-HU" sz="1600" b="1" dirty="0">
                <a:solidFill>
                  <a:schemeClr val="bg1"/>
                </a:solidFill>
                <a:latin typeface="Avenir Book" panose="02000503020000020003" pitchFamily="2" charset="0"/>
              </a:rPr>
              <a:t>? </a:t>
            </a:r>
            <a:r>
              <a:rPr lang="hu-HU" altLang="hu-HU" sz="1600" b="1" dirty="0" err="1">
                <a:solidFill>
                  <a:schemeClr val="bg1"/>
                </a:solidFill>
                <a:latin typeface="Avenir Book" panose="02000503020000020003" pitchFamily="2" charset="0"/>
              </a:rPr>
              <a:t>Pflege</a:t>
            </a:r>
            <a:r>
              <a:rPr lang="hu-HU" altLang="hu-HU" sz="1600" b="1" dirty="0">
                <a:solidFill>
                  <a:schemeClr val="bg1"/>
                </a:solidFill>
                <a:latin typeface="Avenir Book" panose="02000503020000020003" pitchFamily="2" charset="0"/>
              </a:rPr>
              <a:t> </a:t>
            </a:r>
            <a:r>
              <a:rPr lang="hu-HU" altLang="hu-HU" sz="1600" b="1" dirty="0" err="1">
                <a:solidFill>
                  <a:schemeClr val="bg1"/>
                </a:solidFill>
                <a:latin typeface="Avenir Book" panose="02000503020000020003" pitchFamily="2" charset="0"/>
              </a:rPr>
              <a:t>woher</a:t>
            </a:r>
            <a:r>
              <a:rPr lang="hu-HU" altLang="hu-HU" sz="1600" b="1" dirty="0">
                <a:solidFill>
                  <a:schemeClr val="bg1"/>
                </a:solidFill>
                <a:latin typeface="Avenir Book" panose="02000503020000020003" pitchFamily="2" charset="0"/>
              </a:rPr>
              <a:t>?</a:t>
            </a:r>
            <a:endParaRPr lang="ro-RO" altLang="hu-HU" sz="1600" dirty="0">
              <a:solidFill>
                <a:schemeClr val="bg1"/>
              </a:solidFill>
              <a:latin typeface="Avenir Book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13738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Téglalap 5">
            <a:extLst>
              <a:ext uri="{FF2B5EF4-FFF2-40B4-BE49-F238E27FC236}">
                <a16:creationId xmlns:a16="http://schemas.microsoft.com/office/drawing/2014/main" id="{3CC17C52-4616-9846-A3C4-4B763489AC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7525" y="-6350"/>
            <a:ext cx="53768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hu-HU" altLang="hu-HU" sz="1600" b="1" dirty="0">
                <a:solidFill>
                  <a:schemeClr val="bg1"/>
                </a:solidFill>
                <a:latin typeface="Avenir Book" panose="02000503020000020003" pitchFamily="2" charset="0"/>
              </a:rPr>
              <a:t>CE </a:t>
            </a:r>
            <a:r>
              <a:rPr lang="hu-HU" altLang="hu-HU" sz="1600" b="1" dirty="0" err="1">
                <a:solidFill>
                  <a:schemeClr val="bg1"/>
                </a:solidFill>
                <a:latin typeface="Avenir Book" panose="02000503020000020003" pitchFamily="2" charset="0"/>
              </a:rPr>
              <a:t>Position</a:t>
            </a:r>
            <a:r>
              <a:rPr lang="hu-HU" altLang="hu-HU" sz="1600" b="1" dirty="0">
                <a:solidFill>
                  <a:schemeClr val="bg1"/>
                </a:solidFill>
                <a:latin typeface="Avenir Book" panose="02000503020000020003" pitchFamily="2" charset="0"/>
              </a:rPr>
              <a:t> </a:t>
            </a:r>
            <a:r>
              <a:rPr lang="hu-HU" altLang="hu-HU" sz="1600" b="1" dirty="0" err="1">
                <a:solidFill>
                  <a:schemeClr val="bg1"/>
                </a:solidFill>
                <a:latin typeface="Avenir Book" panose="02000503020000020003" pitchFamily="2" charset="0"/>
              </a:rPr>
              <a:t>zur</a:t>
            </a:r>
            <a:r>
              <a:rPr lang="hu-HU" altLang="hu-HU" sz="1600" b="1" dirty="0">
                <a:solidFill>
                  <a:schemeClr val="bg1"/>
                </a:solidFill>
                <a:latin typeface="Avenir Book" panose="02000503020000020003" pitchFamily="2" charset="0"/>
              </a:rPr>
              <a:t> EU LTC </a:t>
            </a:r>
            <a:r>
              <a:rPr lang="hu-HU" altLang="hu-HU" sz="1600" b="1" dirty="0" err="1">
                <a:solidFill>
                  <a:schemeClr val="bg1"/>
                </a:solidFill>
                <a:latin typeface="Avenir Book" panose="02000503020000020003" pitchFamily="2" charset="0"/>
              </a:rPr>
              <a:t>Strategie</a:t>
            </a:r>
            <a:endParaRPr lang="ro-RO" altLang="hu-HU" sz="1600" dirty="0">
              <a:solidFill>
                <a:schemeClr val="bg1"/>
              </a:solidFill>
              <a:latin typeface="Avenir Book" panose="02000503020000020003" pitchFamily="2" charset="0"/>
            </a:endParaRP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188E0716-B7C7-1370-7CEE-C286632FA373}"/>
              </a:ext>
            </a:extLst>
          </p:cNvPr>
          <p:cNvSpPr txBox="1"/>
          <p:nvPr/>
        </p:nvSpPr>
        <p:spPr>
          <a:xfrm>
            <a:off x="0" y="739725"/>
            <a:ext cx="9144000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ook" panose="02000503020000020003" pitchFamily="2" charset="0"/>
                <a:cs typeface="Arial" charset="0"/>
              </a:rPr>
              <a:t>● </a:t>
            </a:r>
            <a:r>
              <a:rPr lang="hu-HU" sz="2000" b="1" dirty="0" err="1">
                <a:solidFill>
                  <a:srgbClr val="000000"/>
                </a:solidFill>
                <a:effectLst/>
                <a:latin typeface="Avenir Book" panose="02000503020000020003" pitchFamily="2" charset="0"/>
              </a:rPr>
              <a:t>Strategische</a:t>
            </a:r>
            <a:r>
              <a:rPr lang="hu-HU" sz="2000" b="1" dirty="0">
                <a:solidFill>
                  <a:srgbClr val="000000"/>
                </a:solidFill>
                <a:effectLst/>
                <a:latin typeface="Avenir Book" panose="02000503020000020003" pitchFamily="2" charset="0"/>
              </a:rPr>
              <a:t> </a:t>
            </a:r>
            <a:r>
              <a:rPr lang="hu-HU" sz="2000" b="1" dirty="0" err="1">
                <a:solidFill>
                  <a:srgbClr val="000000"/>
                </a:solidFill>
                <a:effectLst/>
                <a:latin typeface="Avenir Book" panose="02000503020000020003" pitchFamily="2" charset="0"/>
              </a:rPr>
              <a:t>Empfehlungen</a:t>
            </a:r>
            <a:r>
              <a:rPr lang="hu-HU" sz="2000" b="1" dirty="0">
                <a:solidFill>
                  <a:srgbClr val="000000"/>
                </a:solidFill>
                <a:effectLst/>
                <a:latin typeface="Avenir Book" panose="02000503020000020003" pitchFamily="2" charset="0"/>
              </a:rPr>
              <a:t> </a:t>
            </a:r>
            <a:r>
              <a:rPr lang="hu-HU" sz="2000" b="1" dirty="0" err="1">
                <a:solidFill>
                  <a:srgbClr val="000000"/>
                </a:solidFill>
                <a:effectLst/>
                <a:latin typeface="Avenir Book" panose="02000503020000020003" pitchFamily="2" charset="0"/>
              </a:rPr>
              <a:t>so</a:t>
            </a:r>
            <a:r>
              <a:rPr lang="hu-HU" sz="2000" b="1" dirty="0">
                <a:solidFill>
                  <a:srgbClr val="000000"/>
                </a:solidFill>
                <a:effectLst/>
                <a:latin typeface="Avenir Book" panose="02000503020000020003" pitchFamily="2" charset="0"/>
              </a:rPr>
              <a:t> </a:t>
            </a:r>
            <a:r>
              <a:rPr lang="hu-HU" sz="2000" b="1" dirty="0" err="1">
                <a:solidFill>
                  <a:srgbClr val="000000"/>
                </a:solidFill>
                <a:effectLst/>
                <a:latin typeface="Avenir Book" panose="02000503020000020003" pitchFamily="2" charset="0"/>
              </a:rPr>
              <a:t>Verbindlich</a:t>
            </a:r>
            <a:r>
              <a:rPr lang="hu-HU" sz="2000" b="1" dirty="0">
                <a:solidFill>
                  <a:srgbClr val="000000"/>
                </a:solidFill>
                <a:effectLst/>
                <a:latin typeface="Avenir Book" panose="02000503020000020003" pitchFamily="2" charset="0"/>
              </a:rPr>
              <a:t> </a:t>
            </a:r>
            <a:r>
              <a:rPr lang="hu-HU" sz="2000" b="1" dirty="0" err="1">
                <a:solidFill>
                  <a:srgbClr val="000000"/>
                </a:solidFill>
                <a:effectLst/>
                <a:latin typeface="Avenir Book" panose="02000503020000020003" pitchFamily="2" charset="0"/>
              </a:rPr>
              <a:t>wie</a:t>
            </a:r>
            <a:r>
              <a:rPr lang="hu-HU" sz="2000" b="1" dirty="0">
                <a:solidFill>
                  <a:srgbClr val="000000"/>
                </a:solidFill>
                <a:effectLst/>
                <a:latin typeface="Avenir Book" panose="02000503020000020003" pitchFamily="2" charset="0"/>
              </a:rPr>
              <a:t> </a:t>
            </a:r>
            <a:r>
              <a:rPr lang="hu-HU" sz="2000" b="1" dirty="0" err="1">
                <a:solidFill>
                  <a:srgbClr val="000000"/>
                </a:solidFill>
                <a:effectLst/>
                <a:latin typeface="Avenir Book" panose="02000503020000020003" pitchFamily="2" charset="0"/>
              </a:rPr>
              <a:t>möglich</a:t>
            </a:r>
            <a:endParaRPr lang="hu-HU" sz="2000" b="1" dirty="0">
              <a:solidFill>
                <a:srgbClr val="000000"/>
              </a:solidFill>
              <a:effectLst/>
              <a:latin typeface="Avenir Book" panose="02000503020000020003" pitchFamily="2" charset="0"/>
            </a:endParaRPr>
          </a:p>
          <a:p>
            <a:r>
              <a:rPr lang="hu-HU" sz="2000" dirty="0">
                <a:solidFill>
                  <a:srgbClr val="000000"/>
                </a:solidFill>
                <a:latin typeface="Avenir Book" panose="02000503020000020003" pitchFamily="2" charset="0"/>
              </a:rPr>
              <a:t>	</a:t>
            </a:r>
            <a:r>
              <a:rPr lang="hu-HU" sz="2000" dirty="0" err="1">
                <a:latin typeface="Avenir Book" panose="02000503020000020003" pitchFamily="2" charset="0"/>
              </a:rPr>
              <a:t>Minimalstandards</a:t>
            </a:r>
            <a:r>
              <a:rPr lang="hu-HU" sz="2000" dirty="0">
                <a:latin typeface="Avenir Book" panose="02000503020000020003" pitchFamily="2" charset="0"/>
              </a:rPr>
              <a:t>/</a:t>
            </a:r>
            <a:r>
              <a:rPr lang="hu-HU" sz="2000" dirty="0" err="1">
                <a:latin typeface="Avenir Book" panose="02000503020000020003" pitchFamily="2" charset="0"/>
              </a:rPr>
              <a:t>Grundrecht</a:t>
            </a:r>
            <a:r>
              <a:rPr lang="hu-HU" sz="2000" dirty="0">
                <a:latin typeface="Avenir Book" panose="02000503020000020003" pitchFamily="2" charset="0"/>
              </a:rPr>
              <a:t>/Monitoring</a:t>
            </a:r>
          </a:p>
          <a:p>
            <a:endParaRPr lang="hu-HU" sz="1600" dirty="0">
              <a:solidFill>
                <a:srgbClr val="000000"/>
              </a:solidFill>
              <a:latin typeface="Avenir Book" panose="02000503020000020003" pitchFamily="2" charset="0"/>
            </a:endParaRPr>
          </a:p>
          <a:p>
            <a:r>
              <a:rPr lang="hu-HU" sz="2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ook" panose="02000503020000020003" pitchFamily="2" charset="0"/>
                <a:cs typeface="Arial" charset="0"/>
              </a:rPr>
              <a:t>● </a:t>
            </a:r>
            <a:r>
              <a:rPr lang="hu-HU" sz="2000" b="1" dirty="0" err="1">
                <a:latin typeface="Avenir Book" panose="02000503020000020003" pitchFamily="2" charset="0"/>
              </a:rPr>
              <a:t>Pflege</a:t>
            </a:r>
            <a:r>
              <a:rPr lang="hu-HU" sz="2000" b="1" dirty="0">
                <a:latin typeface="Avenir Book" panose="02000503020000020003" pitchFamily="2" charset="0"/>
              </a:rPr>
              <a:t> </a:t>
            </a:r>
            <a:r>
              <a:rPr lang="hu-HU" sz="2000" b="1" dirty="0" err="1">
                <a:latin typeface="Avenir Book" panose="02000503020000020003" pitchFamily="2" charset="0"/>
              </a:rPr>
              <a:t>soll</a:t>
            </a:r>
            <a:r>
              <a:rPr lang="hu-HU" sz="2000" b="1" dirty="0">
                <a:latin typeface="Avenir Book" panose="02000503020000020003" pitchFamily="2" charset="0"/>
              </a:rPr>
              <a:t> </a:t>
            </a:r>
            <a:r>
              <a:rPr lang="hu-HU" sz="2000" b="1" dirty="0" err="1">
                <a:latin typeface="Avenir Book" panose="02000503020000020003" pitchFamily="2" charset="0"/>
              </a:rPr>
              <a:t>kein</a:t>
            </a:r>
            <a:r>
              <a:rPr lang="hu-HU" sz="2000" b="1" dirty="0">
                <a:latin typeface="Avenir Book" panose="02000503020000020003" pitchFamily="2" charset="0"/>
              </a:rPr>
              <a:t> </a:t>
            </a:r>
            <a:r>
              <a:rPr lang="hu-HU" sz="2000" b="1" dirty="0" err="1">
                <a:latin typeface="Avenir Book" panose="02000503020000020003" pitchFamily="2" charset="0"/>
              </a:rPr>
              <a:t>Marktprodukt</a:t>
            </a:r>
            <a:r>
              <a:rPr lang="hu-HU" sz="2000" b="1" dirty="0">
                <a:latin typeface="Avenir Book" panose="02000503020000020003" pitchFamily="2" charset="0"/>
              </a:rPr>
              <a:t> </a:t>
            </a:r>
            <a:r>
              <a:rPr lang="hu-HU" sz="2000" b="1" dirty="0" err="1">
                <a:latin typeface="Avenir Book" panose="02000503020000020003" pitchFamily="2" charset="0"/>
              </a:rPr>
              <a:t>sein</a:t>
            </a:r>
            <a:r>
              <a:rPr lang="hu-HU" sz="2000" b="1" dirty="0">
                <a:latin typeface="Avenir Book" panose="02000503020000020003" pitchFamily="2" charset="0"/>
              </a:rPr>
              <a:t> - </a:t>
            </a:r>
            <a:r>
              <a:rPr lang="hu-HU" sz="2000" b="1" dirty="0" err="1">
                <a:latin typeface="Avenir Book" panose="02000503020000020003" pitchFamily="2" charset="0"/>
              </a:rPr>
              <a:t>falsche</a:t>
            </a:r>
            <a:r>
              <a:rPr lang="hu-HU" sz="2000" b="1" dirty="0">
                <a:latin typeface="Avenir Book" panose="02000503020000020003" pitchFamily="2" charset="0"/>
              </a:rPr>
              <a:t> </a:t>
            </a:r>
            <a:r>
              <a:rPr lang="hu-HU" sz="2000" b="1" dirty="0" err="1">
                <a:latin typeface="Avenir Book" panose="02000503020000020003" pitchFamily="2" charset="0"/>
              </a:rPr>
              <a:t>Anreize</a:t>
            </a:r>
            <a:endParaRPr lang="hu-HU" sz="2000" b="1" dirty="0">
              <a:latin typeface="Avenir Book" panose="02000503020000020003" pitchFamily="2" charset="0"/>
            </a:endParaRPr>
          </a:p>
          <a:p>
            <a:r>
              <a:rPr lang="hu-HU" sz="2000" dirty="0">
                <a:solidFill>
                  <a:srgbClr val="000000"/>
                </a:solidFill>
                <a:effectLst/>
                <a:latin typeface="Avenir Book" panose="02000503020000020003" pitchFamily="2" charset="0"/>
              </a:rPr>
              <a:t>	</a:t>
            </a:r>
            <a:r>
              <a:rPr lang="hu-HU" sz="2000" dirty="0">
                <a:latin typeface="Avenir Book" panose="02000503020000020003" pitchFamily="2" charset="0"/>
              </a:rPr>
              <a:t>LQ und </a:t>
            </a:r>
            <a:r>
              <a:rPr lang="hu-HU" sz="2000" dirty="0" err="1">
                <a:latin typeface="Avenir Book" panose="02000503020000020003" pitchFamily="2" charset="0"/>
              </a:rPr>
              <a:t>autonome</a:t>
            </a:r>
            <a:r>
              <a:rPr lang="hu-HU" sz="2000" dirty="0">
                <a:latin typeface="Avenir Book" panose="02000503020000020003" pitchFamily="2" charset="0"/>
              </a:rPr>
              <a:t> </a:t>
            </a:r>
            <a:r>
              <a:rPr lang="hu-HU" sz="2000" dirty="0" err="1">
                <a:latin typeface="Avenir Book" panose="02000503020000020003" pitchFamily="2" charset="0"/>
              </a:rPr>
              <a:t>Lebensführung</a:t>
            </a:r>
            <a:r>
              <a:rPr lang="hu-HU" sz="2000" dirty="0">
                <a:latin typeface="Avenir Book" panose="02000503020000020003" pitchFamily="2" charset="0"/>
              </a:rPr>
              <a:t>, NGO und </a:t>
            </a:r>
            <a:r>
              <a:rPr lang="hu-HU" sz="2000" dirty="0" err="1">
                <a:latin typeface="Avenir Book" panose="02000503020000020003" pitchFamily="2" charset="0"/>
              </a:rPr>
              <a:t>Sozialwirtschaft</a:t>
            </a:r>
            <a:endParaRPr lang="hu-HU" sz="2000" dirty="0">
              <a:latin typeface="Avenir Book" panose="02000503020000020003" pitchFamily="2" charset="0"/>
            </a:endParaRPr>
          </a:p>
          <a:p>
            <a:endParaRPr lang="hu-HU" sz="1600" dirty="0">
              <a:solidFill>
                <a:srgbClr val="000000"/>
              </a:solidFill>
              <a:latin typeface="Avenir Book" panose="02000503020000020003" pitchFamily="2" charset="0"/>
            </a:endParaRPr>
          </a:p>
          <a:p>
            <a:r>
              <a:rPr lang="hu-HU" sz="2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ook" panose="02000503020000020003" pitchFamily="2" charset="0"/>
                <a:cs typeface="Arial" charset="0"/>
              </a:rPr>
              <a:t>● </a:t>
            </a:r>
            <a:r>
              <a:rPr lang="hu-HU" sz="2000" b="1" dirty="0" err="1">
                <a:latin typeface="Avenir Book" panose="02000503020000020003" pitchFamily="2" charset="0"/>
              </a:rPr>
              <a:t>Qualität</a:t>
            </a:r>
            <a:r>
              <a:rPr lang="hu-HU" sz="2000" b="1" dirty="0">
                <a:latin typeface="Avenir Book" panose="02000503020000020003" pitchFamily="2" charset="0"/>
              </a:rPr>
              <a:t> </a:t>
            </a:r>
            <a:r>
              <a:rPr lang="hu-HU" sz="2000" b="1" dirty="0" err="1">
                <a:latin typeface="Avenir Book" panose="02000503020000020003" pitchFamily="2" charset="0"/>
              </a:rPr>
              <a:t>kostet</a:t>
            </a:r>
            <a:r>
              <a:rPr lang="hu-HU" sz="2000" b="1" dirty="0">
                <a:latin typeface="Avenir Book" panose="02000503020000020003" pitchFamily="2" charset="0"/>
              </a:rPr>
              <a:t>: </a:t>
            </a:r>
            <a:r>
              <a:rPr lang="hu-HU" sz="2000" b="1" dirty="0" err="1">
                <a:latin typeface="Avenir Book" panose="02000503020000020003" pitchFamily="2" charset="0"/>
              </a:rPr>
              <a:t>Finanzielle</a:t>
            </a:r>
            <a:r>
              <a:rPr lang="hu-HU" sz="2000" b="1" dirty="0">
                <a:latin typeface="Avenir Book" panose="02000503020000020003" pitchFamily="2" charset="0"/>
              </a:rPr>
              <a:t> </a:t>
            </a:r>
            <a:r>
              <a:rPr lang="hu-HU" sz="2000" b="1" dirty="0" err="1">
                <a:latin typeface="Avenir Book" panose="02000503020000020003" pitchFamily="2" charset="0"/>
              </a:rPr>
              <a:t>Grundlagen</a:t>
            </a:r>
            <a:r>
              <a:rPr lang="hu-HU" sz="2000" b="1" dirty="0">
                <a:latin typeface="Avenir Book" panose="02000503020000020003" pitchFamily="2" charset="0"/>
              </a:rPr>
              <a:t> </a:t>
            </a:r>
            <a:r>
              <a:rPr lang="hu-HU" sz="2000" b="1" dirty="0" err="1">
                <a:latin typeface="Avenir Book" panose="02000503020000020003" pitchFamily="2" charset="0"/>
              </a:rPr>
              <a:t>sichern</a:t>
            </a:r>
            <a:endParaRPr lang="hu-HU" sz="2000" b="1" dirty="0">
              <a:latin typeface="Avenir Book" panose="02000503020000020003" pitchFamily="2" charset="0"/>
            </a:endParaRPr>
          </a:p>
          <a:p>
            <a:r>
              <a:rPr lang="hu-HU" sz="2000" dirty="0">
                <a:latin typeface="Avenir Book" panose="02000503020000020003" pitchFamily="2" charset="0"/>
              </a:rPr>
              <a:t>	</a:t>
            </a:r>
            <a:r>
              <a:rPr lang="hu-HU" sz="2000" dirty="0" err="1">
                <a:latin typeface="Avenir Book" panose="02000503020000020003" pitchFamily="2" charset="0"/>
              </a:rPr>
              <a:t>Kollektive</a:t>
            </a:r>
            <a:r>
              <a:rPr lang="hu-HU" sz="2000" dirty="0">
                <a:latin typeface="Avenir Book" panose="02000503020000020003" pitchFamily="2" charset="0"/>
              </a:rPr>
              <a:t> </a:t>
            </a:r>
            <a:r>
              <a:rPr lang="hu-HU" sz="2000" dirty="0" err="1">
                <a:latin typeface="Avenir Book" panose="02000503020000020003" pitchFamily="2" charset="0"/>
              </a:rPr>
              <a:t>Versicherung</a:t>
            </a:r>
            <a:r>
              <a:rPr lang="hu-HU" sz="2000" dirty="0">
                <a:latin typeface="Avenir Book" panose="02000503020000020003" pitchFamily="2" charset="0"/>
              </a:rPr>
              <a:t>/</a:t>
            </a:r>
            <a:r>
              <a:rPr lang="hu-HU" sz="2000" dirty="0" err="1">
                <a:latin typeface="Avenir Book" panose="02000503020000020003" pitchFamily="2" charset="0"/>
              </a:rPr>
              <a:t>Einkommensbezogener</a:t>
            </a:r>
            <a:r>
              <a:rPr lang="hu-HU" sz="2000" dirty="0">
                <a:latin typeface="Avenir Book" panose="02000503020000020003" pitchFamily="2" charset="0"/>
              </a:rPr>
              <a:t> </a:t>
            </a:r>
            <a:r>
              <a:rPr lang="hu-HU" sz="2000" dirty="0" err="1">
                <a:latin typeface="Avenir Book" panose="02000503020000020003" pitchFamily="2" charset="0"/>
              </a:rPr>
              <a:t>Beitrag</a:t>
            </a:r>
            <a:endParaRPr lang="hu-HU" sz="2000" dirty="0">
              <a:latin typeface="Avenir Book" panose="02000503020000020003" pitchFamily="2" charset="0"/>
            </a:endParaRPr>
          </a:p>
          <a:p>
            <a:endParaRPr lang="hu-HU" sz="1600" dirty="0">
              <a:latin typeface="Avenir Book" panose="02000503020000020003" pitchFamily="2" charset="0"/>
            </a:endParaRPr>
          </a:p>
          <a:p>
            <a:r>
              <a:rPr lang="hu-HU" sz="2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ook" panose="02000503020000020003" pitchFamily="2" charset="0"/>
                <a:cs typeface="Arial" charset="0"/>
              </a:rPr>
              <a:t>● </a:t>
            </a:r>
            <a:r>
              <a:rPr lang="hu-HU" sz="2000" b="1" dirty="0" err="1">
                <a:latin typeface="Avenir Book" panose="02000503020000020003" pitchFamily="2" charset="0"/>
              </a:rPr>
              <a:t>LiveInCare</a:t>
            </a:r>
            <a:r>
              <a:rPr lang="hu-HU" sz="2000" b="1" dirty="0">
                <a:latin typeface="Avenir Book" panose="02000503020000020003" pitchFamily="2" charset="0"/>
              </a:rPr>
              <a:t> – Fair </a:t>
            </a:r>
            <a:r>
              <a:rPr lang="hu-HU" sz="2000" b="1" dirty="0" err="1">
                <a:latin typeface="Avenir Book" panose="02000503020000020003" pitchFamily="2" charset="0"/>
              </a:rPr>
              <a:t>Care</a:t>
            </a:r>
            <a:r>
              <a:rPr lang="hu-HU" sz="2000" b="1" dirty="0">
                <a:latin typeface="Avenir Book" panose="02000503020000020003" pitchFamily="2" charset="0"/>
              </a:rPr>
              <a:t> and </a:t>
            </a:r>
            <a:r>
              <a:rPr lang="hu-HU" sz="2000" b="1" dirty="0" err="1">
                <a:latin typeface="Avenir Book" panose="02000503020000020003" pitchFamily="2" charset="0"/>
              </a:rPr>
              <a:t>Mobility</a:t>
            </a:r>
            <a:r>
              <a:rPr lang="hu-HU" sz="2000" b="1" dirty="0">
                <a:latin typeface="Avenir Book" panose="02000503020000020003" pitchFamily="2" charset="0"/>
              </a:rPr>
              <a:t>  Standard</a:t>
            </a:r>
          </a:p>
          <a:p>
            <a:endParaRPr lang="hu-HU" sz="1600" dirty="0">
              <a:latin typeface="Avenir Book" panose="02000503020000020003" pitchFamily="2" charset="0"/>
            </a:endParaRPr>
          </a:p>
          <a:p>
            <a:r>
              <a:rPr lang="hu-HU" sz="2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ook" panose="02000503020000020003" pitchFamily="2" charset="0"/>
                <a:cs typeface="Arial" charset="0"/>
              </a:rPr>
              <a:t>● </a:t>
            </a:r>
            <a:r>
              <a:rPr lang="hu-HU" sz="2000" b="1" dirty="0" err="1">
                <a:latin typeface="Avenir Book" panose="02000503020000020003" pitchFamily="2" charset="0"/>
              </a:rPr>
              <a:t>Informelle</a:t>
            </a:r>
            <a:r>
              <a:rPr lang="hu-HU" sz="2000" b="1" dirty="0">
                <a:latin typeface="Avenir Book" panose="02000503020000020003" pitchFamily="2" charset="0"/>
              </a:rPr>
              <a:t> </a:t>
            </a:r>
            <a:r>
              <a:rPr lang="hu-HU" sz="2000" b="1" dirty="0" err="1">
                <a:latin typeface="Avenir Book" panose="02000503020000020003" pitchFamily="2" charset="0"/>
              </a:rPr>
              <a:t>Pflegekräfte</a:t>
            </a:r>
            <a:endParaRPr lang="hu-HU" sz="2000" b="1" dirty="0">
              <a:latin typeface="Avenir Book" panose="02000503020000020003" pitchFamily="2" charset="0"/>
            </a:endParaRPr>
          </a:p>
          <a:p>
            <a:r>
              <a:rPr lang="hu-HU" sz="2000" dirty="0">
                <a:latin typeface="Avenir Book" panose="02000503020000020003" pitchFamily="2" charset="0"/>
              </a:rPr>
              <a:t>	</a:t>
            </a:r>
            <a:r>
              <a:rPr lang="hu-HU" sz="2000" dirty="0" err="1">
                <a:latin typeface="Avenir Book" panose="02000503020000020003" pitchFamily="2" charset="0"/>
              </a:rPr>
              <a:t>Finanzielle</a:t>
            </a:r>
            <a:r>
              <a:rPr lang="hu-HU" sz="2000" dirty="0">
                <a:latin typeface="Avenir Book" panose="02000503020000020003" pitchFamily="2" charset="0"/>
              </a:rPr>
              <a:t> </a:t>
            </a:r>
            <a:r>
              <a:rPr lang="hu-HU" sz="2000" dirty="0" err="1">
                <a:latin typeface="Avenir Book" panose="02000503020000020003" pitchFamily="2" charset="0"/>
              </a:rPr>
              <a:t>Unterstützung</a:t>
            </a:r>
            <a:r>
              <a:rPr lang="hu-HU" sz="2000" dirty="0">
                <a:latin typeface="Avenir Book" panose="02000503020000020003" pitchFamily="2" charset="0"/>
              </a:rPr>
              <a:t>/</a:t>
            </a:r>
            <a:r>
              <a:rPr lang="hu-HU" sz="2000" dirty="0" err="1">
                <a:latin typeface="Avenir Book" panose="02000503020000020003" pitchFamily="2" charset="0"/>
              </a:rPr>
              <a:t>Rente</a:t>
            </a:r>
            <a:r>
              <a:rPr lang="hu-HU" sz="2000" dirty="0">
                <a:latin typeface="Avenir Book" panose="02000503020000020003" pitchFamily="2" charset="0"/>
              </a:rPr>
              <a:t>/</a:t>
            </a:r>
            <a:r>
              <a:rPr lang="hu-HU" sz="2000" dirty="0" err="1">
                <a:latin typeface="Avenir Book" panose="02000503020000020003" pitchFamily="2" charset="0"/>
              </a:rPr>
              <a:t>Bildung</a:t>
            </a:r>
            <a:r>
              <a:rPr lang="hu-HU" sz="2000" dirty="0">
                <a:latin typeface="Avenir Book" panose="02000503020000020003" pitchFamily="2" charset="0"/>
              </a:rPr>
              <a:t>/</a:t>
            </a:r>
            <a:r>
              <a:rPr lang="hu-HU" sz="2000" dirty="0" err="1">
                <a:latin typeface="Avenir Book" panose="02000503020000020003" pitchFamily="2" charset="0"/>
              </a:rPr>
              <a:t>Professionelle</a:t>
            </a:r>
            <a:r>
              <a:rPr lang="hu-HU" sz="2000" dirty="0">
                <a:latin typeface="Avenir Book" panose="02000503020000020003" pitchFamily="2" charset="0"/>
              </a:rPr>
              <a:t> </a:t>
            </a:r>
            <a:r>
              <a:rPr lang="hu-HU" sz="2000" dirty="0" err="1">
                <a:latin typeface="Avenir Book" panose="02000503020000020003" pitchFamily="2" charset="0"/>
              </a:rPr>
              <a:t>Stütze</a:t>
            </a:r>
            <a:endParaRPr lang="hu-HU" sz="2000" dirty="0">
              <a:latin typeface="Avenir Book" panose="02000503020000020003" pitchFamily="2" charset="0"/>
            </a:endParaRPr>
          </a:p>
          <a:p>
            <a:endParaRPr lang="hu-HU" sz="1600" dirty="0">
              <a:latin typeface="Avenir Book" panose="02000503020000020003" pitchFamily="2" charset="0"/>
            </a:endParaRPr>
          </a:p>
          <a:p>
            <a:r>
              <a:rPr lang="hu-HU" sz="20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ook" panose="02000503020000020003" pitchFamily="2" charset="0"/>
                <a:cs typeface="Arial" charset="0"/>
              </a:rPr>
              <a:t>● </a:t>
            </a:r>
            <a:r>
              <a:rPr lang="hu-HU" sz="2000" b="1" dirty="0" err="1">
                <a:latin typeface="Avenir Book" panose="02000503020000020003" pitchFamily="2" charset="0"/>
              </a:rPr>
              <a:t>Double-bind</a:t>
            </a:r>
            <a:endParaRPr lang="hu-HU" sz="2000" b="1" dirty="0">
              <a:latin typeface="Avenir Book" panose="02000503020000020003" pitchFamily="2" charset="0"/>
            </a:endParaRPr>
          </a:p>
          <a:p>
            <a:r>
              <a:rPr lang="hu-HU" sz="2000" dirty="0">
                <a:latin typeface="Avenir Book" panose="02000503020000020003" pitchFamily="2" charset="0"/>
              </a:rPr>
              <a:t>	</a:t>
            </a:r>
            <a:r>
              <a:rPr lang="hu-HU" sz="2000" dirty="0" err="1">
                <a:latin typeface="Avenir Book" panose="02000503020000020003" pitchFamily="2" charset="0"/>
              </a:rPr>
              <a:t>Freizügigkeit</a:t>
            </a:r>
            <a:r>
              <a:rPr lang="hu-HU" sz="2000" dirty="0">
                <a:latin typeface="Avenir Book" panose="02000503020000020003" pitchFamily="2" charset="0"/>
              </a:rPr>
              <a:t>/</a:t>
            </a:r>
            <a:r>
              <a:rPr lang="hu-HU" sz="2000" dirty="0" err="1">
                <a:latin typeface="Avenir Book" panose="02000503020000020003" pitchFamily="2" charset="0"/>
              </a:rPr>
              <a:t>Soziale</a:t>
            </a:r>
            <a:r>
              <a:rPr lang="hu-HU" sz="2000" dirty="0">
                <a:latin typeface="Avenir Book" panose="02000503020000020003" pitchFamily="2" charset="0"/>
              </a:rPr>
              <a:t> </a:t>
            </a:r>
            <a:r>
              <a:rPr lang="hu-HU" sz="2000" dirty="0" err="1">
                <a:latin typeface="Avenir Book" panose="02000503020000020003" pitchFamily="2" charset="0"/>
              </a:rPr>
              <a:t>Angelegenheiten</a:t>
            </a:r>
            <a:r>
              <a:rPr lang="hu-HU" sz="2000" dirty="0">
                <a:latin typeface="Avenir Book" panose="02000503020000020003" pitchFamily="2" charset="0"/>
              </a:rPr>
              <a:t> in </a:t>
            </a:r>
            <a:r>
              <a:rPr lang="hu-HU" sz="2000" dirty="0" err="1">
                <a:latin typeface="Avenir Book" panose="02000503020000020003" pitchFamily="2" charset="0"/>
              </a:rPr>
              <a:t>nationaler</a:t>
            </a:r>
            <a:r>
              <a:rPr lang="hu-HU" sz="2000" dirty="0">
                <a:latin typeface="Avenir Book" panose="02000503020000020003" pitchFamily="2" charset="0"/>
              </a:rPr>
              <a:t> </a:t>
            </a:r>
            <a:r>
              <a:rPr lang="hu-HU" sz="2000" dirty="0" err="1">
                <a:latin typeface="Avenir Book" panose="02000503020000020003" pitchFamily="2" charset="0"/>
              </a:rPr>
              <a:t>Zuständigkeit</a:t>
            </a:r>
            <a:endParaRPr lang="hu-HU" sz="2000" dirty="0">
              <a:latin typeface="Avenir Book" panose="02000503020000020003" pitchFamily="2" charset="0"/>
            </a:endParaRPr>
          </a:p>
          <a:p>
            <a:endParaRPr lang="hu-HU" sz="1600" dirty="0">
              <a:latin typeface="Avenir Book" panose="02000503020000020003" pitchFamily="2" charset="0"/>
            </a:endParaRPr>
          </a:p>
          <a:p>
            <a:r>
              <a:rPr lang="hu-HU" sz="2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ook" panose="02000503020000020003" pitchFamily="2" charset="0"/>
                <a:cs typeface="Arial" charset="0"/>
              </a:rPr>
              <a:t>● </a:t>
            </a:r>
            <a:r>
              <a:rPr lang="hu-HU" sz="2000" b="1" dirty="0">
                <a:latin typeface="Avenir Book" panose="02000503020000020003" pitchFamily="2" charset="0"/>
              </a:rPr>
              <a:t>EU </a:t>
            </a:r>
            <a:r>
              <a:rPr lang="hu-HU" sz="2000" b="1" dirty="0" err="1">
                <a:latin typeface="Avenir Book" panose="02000503020000020003" pitchFamily="2" charset="0"/>
              </a:rPr>
              <a:t>Care</a:t>
            </a:r>
            <a:r>
              <a:rPr lang="hu-HU" sz="2000" b="1" dirty="0">
                <a:latin typeface="Avenir Book" panose="02000503020000020003" pitchFamily="2" charset="0"/>
              </a:rPr>
              <a:t> </a:t>
            </a:r>
            <a:r>
              <a:rPr lang="hu-HU" sz="2000" b="1" dirty="0" err="1">
                <a:latin typeface="Avenir Book" panose="02000503020000020003" pitchFamily="2" charset="0"/>
              </a:rPr>
              <a:t>Guarantee</a:t>
            </a:r>
            <a:endParaRPr lang="hu-HU" sz="2000" b="1" dirty="0">
              <a:latin typeface="Avenir Book" panose="02000503020000020003" pitchFamily="2" charset="0"/>
            </a:endParaRPr>
          </a:p>
          <a:p>
            <a:endParaRPr lang="hu-HU" sz="2000" dirty="0">
              <a:latin typeface="Avenir Book" panose="02000503020000020003" pitchFamily="2" charset="0"/>
            </a:endParaRPr>
          </a:p>
          <a:p>
            <a:endParaRPr lang="hu-HU" sz="2000" dirty="0">
              <a:solidFill>
                <a:srgbClr val="000000"/>
              </a:solidFill>
              <a:effectLst/>
              <a:latin typeface="Avenir Book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16354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2">
            <a:extLst>
              <a:ext uri="{FF2B5EF4-FFF2-40B4-BE49-F238E27FC236}">
                <a16:creationId xmlns:a16="http://schemas.microsoft.com/office/drawing/2014/main" id="{E296CAED-1D1A-0846-A6C7-4527254204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38" y="0"/>
            <a:ext cx="91440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AD1A49F-FD36-694D-95CA-564AB7677AA0}"/>
              </a:ext>
            </a:extLst>
          </p:cNvPr>
          <p:cNvSpPr txBox="1"/>
          <p:nvPr/>
        </p:nvSpPr>
        <p:spPr>
          <a:xfrm>
            <a:off x="2700338" y="5108575"/>
            <a:ext cx="4751387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de-DE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F BeauSans Pro" pitchFamily="2" charset="0"/>
                <a:cs typeface="Arial" charset="0"/>
              </a:rPr>
              <a:t>Danke für Ihre Aufmerksamkeit!</a:t>
            </a:r>
            <a:endParaRPr lang="hu-HU" sz="3600" dirty="0">
              <a:cs typeface="Arial" charset="0"/>
            </a:endParaRPr>
          </a:p>
        </p:txBody>
      </p:sp>
      <p:pic>
        <p:nvPicPr>
          <p:cNvPr id="29699" name="Picture 2">
            <a:extLst>
              <a:ext uri="{FF2B5EF4-FFF2-40B4-BE49-F238E27FC236}">
                <a16:creationId xmlns:a16="http://schemas.microsoft.com/office/drawing/2014/main" id="{3B7E935B-36E5-494B-9072-3321001EC7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476250"/>
            <a:ext cx="5975350" cy="439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pt_sablon_hu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ppt_sablon_hu</Template>
  <TotalTime>0</TotalTime>
  <Words>510</Words>
  <Application>Microsoft Office PowerPoint</Application>
  <PresentationFormat>Bildschirmpräsentation (4:3)</PresentationFormat>
  <Paragraphs>95</Paragraphs>
  <Slides>11</Slides>
  <Notes>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8" baseType="lpstr">
      <vt:lpstr>Arial</vt:lpstr>
      <vt:lpstr>Avenir</vt:lpstr>
      <vt:lpstr>Avenir Book</vt:lpstr>
      <vt:lpstr>Calibri</vt:lpstr>
      <vt:lpstr>Cambria</vt:lpstr>
      <vt:lpstr>PF BeauSans Pro</vt:lpstr>
      <vt:lpstr>ppt_sablon_hu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Molnar Jozsef</dc:creator>
  <cp:lastModifiedBy>Klinkhammer, Pia</cp:lastModifiedBy>
  <cp:revision>202</cp:revision>
  <dcterms:created xsi:type="dcterms:W3CDTF">2013-05-24T11:41:35Z</dcterms:created>
  <dcterms:modified xsi:type="dcterms:W3CDTF">2022-09-22T07:45:50Z</dcterms:modified>
</cp:coreProperties>
</file>