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3" r:id="rId3"/>
    <p:sldId id="328" r:id="rId4"/>
    <p:sldId id="321" r:id="rId5"/>
    <p:sldId id="324" r:id="rId6"/>
    <p:sldId id="325" r:id="rId7"/>
    <p:sldId id="326" r:id="rId8"/>
    <p:sldId id="322" r:id="rId9"/>
    <p:sldId id="319" r:id="rId10"/>
    <p:sldId id="327" r:id="rId11"/>
    <p:sldId id="261" r:id="rId12"/>
  </p:sldIdLst>
  <p:sldSz cx="9144000" cy="6858000" type="screen4x3"/>
  <p:notesSz cx="6858000" cy="9144000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70"/>
    <p:restoredTop sz="94519"/>
  </p:normalViewPr>
  <p:slideViewPr>
    <p:cSldViewPr>
      <p:cViewPr varScale="1">
        <p:scale>
          <a:sx n="92" d="100"/>
          <a:sy n="92" d="100"/>
        </p:scale>
        <p:origin x="6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23632210-56BD-1D42-8EE7-B0BC9F4C32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4AF7343-4B65-934B-8FA8-88301D80A2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B0872F-B035-3E40-B3FF-765A34CE0E14}" type="datetimeFigureOut">
              <a:rPr lang="ro-RO"/>
              <a:pPr>
                <a:defRPr/>
              </a:pPr>
              <a:t>22.09.2022</a:t>
            </a:fld>
            <a:endParaRPr lang="ro-RO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C3056D03-D1CB-5F42-B059-E8E95A546A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D82628D7-DA37-EE47-88E4-3473DAE76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ro-RO" noProof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3084605-DF20-7847-B61D-4D69535897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3D1AC96-AD58-7940-8007-F912FB357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2533C9-3A6D-CE40-AD6F-6D6EC3220D97}" type="slidenum">
              <a:rPr lang="ro-RO" altLang="hu-HU"/>
              <a:pPr>
                <a:defRPr/>
              </a:pPr>
              <a:t>‹Nr.›</a:t>
            </a:fld>
            <a:endParaRPr lang="ro-RO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iakép helye 1">
            <a:extLst>
              <a:ext uri="{FF2B5EF4-FFF2-40B4-BE49-F238E27FC236}">
                <a16:creationId xmlns:a16="http://schemas.microsoft.com/office/drawing/2014/main" id="{69098019-B307-AF4F-A83F-BE4F0125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Jegyzetek helye 2">
            <a:extLst>
              <a:ext uri="{FF2B5EF4-FFF2-40B4-BE49-F238E27FC236}">
                <a16:creationId xmlns:a16="http://schemas.microsoft.com/office/drawing/2014/main" id="{CC9A7F25-8247-9D46-90F7-E64C2E7CE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9219" name="Dia számának helye 3">
            <a:extLst>
              <a:ext uri="{FF2B5EF4-FFF2-40B4-BE49-F238E27FC236}">
                <a16:creationId xmlns:a16="http://schemas.microsoft.com/office/drawing/2014/main" id="{49F889B0-14AB-C644-BEDA-5E6D8AADE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C2346BC-8AB6-C942-9677-5F618BBA39FE}" type="slidenum">
              <a:rPr lang="ro-RO" altLang="hu-HU" smtClean="0"/>
              <a:pPr/>
              <a:t>2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176036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iakép helye 1">
            <a:extLst>
              <a:ext uri="{FF2B5EF4-FFF2-40B4-BE49-F238E27FC236}">
                <a16:creationId xmlns:a16="http://schemas.microsoft.com/office/drawing/2014/main" id="{69098019-B307-AF4F-A83F-BE4F0125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Jegyzetek helye 2">
            <a:extLst>
              <a:ext uri="{FF2B5EF4-FFF2-40B4-BE49-F238E27FC236}">
                <a16:creationId xmlns:a16="http://schemas.microsoft.com/office/drawing/2014/main" id="{CC9A7F25-8247-9D46-90F7-E64C2E7CE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9219" name="Dia számának helye 3">
            <a:extLst>
              <a:ext uri="{FF2B5EF4-FFF2-40B4-BE49-F238E27FC236}">
                <a16:creationId xmlns:a16="http://schemas.microsoft.com/office/drawing/2014/main" id="{49F889B0-14AB-C644-BEDA-5E6D8AADE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C2346BC-8AB6-C942-9677-5F618BBA39FE}" type="slidenum">
              <a:rPr lang="ro-RO" altLang="hu-HU" smtClean="0"/>
              <a:pPr/>
              <a:t>3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258170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iakép helye 1">
            <a:extLst>
              <a:ext uri="{FF2B5EF4-FFF2-40B4-BE49-F238E27FC236}">
                <a16:creationId xmlns:a16="http://schemas.microsoft.com/office/drawing/2014/main" id="{69098019-B307-AF4F-A83F-BE4F0125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Jegyzetek helye 2">
            <a:extLst>
              <a:ext uri="{FF2B5EF4-FFF2-40B4-BE49-F238E27FC236}">
                <a16:creationId xmlns:a16="http://schemas.microsoft.com/office/drawing/2014/main" id="{CC9A7F25-8247-9D46-90F7-E64C2E7CE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/>
          </a:p>
        </p:txBody>
      </p:sp>
      <p:sp>
        <p:nvSpPr>
          <p:cNvPr id="9219" name="Dia számának helye 3">
            <a:extLst>
              <a:ext uri="{FF2B5EF4-FFF2-40B4-BE49-F238E27FC236}">
                <a16:creationId xmlns:a16="http://schemas.microsoft.com/office/drawing/2014/main" id="{49F889B0-14AB-C644-BEDA-5E6D8AADE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C2346BC-8AB6-C942-9677-5F618BBA39FE}" type="slidenum">
              <a:rPr lang="ro-RO" altLang="hu-HU" smtClean="0"/>
              <a:pPr/>
              <a:t>4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21258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iakép helye 1">
            <a:extLst>
              <a:ext uri="{FF2B5EF4-FFF2-40B4-BE49-F238E27FC236}">
                <a16:creationId xmlns:a16="http://schemas.microsoft.com/office/drawing/2014/main" id="{69098019-B307-AF4F-A83F-BE4F0125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Jegyzetek helye 2">
            <a:extLst>
              <a:ext uri="{FF2B5EF4-FFF2-40B4-BE49-F238E27FC236}">
                <a16:creationId xmlns:a16="http://schemas.microsoft.com/office/drawing/2014/main" id="{CC9A7F25-8247-9D46-90F7-E64C2E7CE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/>
          </a:p>
        </p:txBody>
      </p:sp>
      <p:sp>
        <p:nvSpPr>
          <p:cNvPr id="9219" name="Dia számának helye 3">
            <a:extLst>
              <a:ext uri="{FF2B5EF4-FFF2-40B4-BE49-F238E27FC236}">
                <a16:creationId xmlns:a16="http://schemas.microsoft.com/office/drawing/2014/main" id="{49F889B0-14AB-C644-BEDA-5E6D8AADE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C2346BC-8AB6-C942-9677-5F618BBA39FE}" type="slidenum">
              <a:rPr lang="ro-RO" altLang="hu-HU" smtClean="0"/>
              <a:pPr/>
              <a:t>5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5744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iakép helye 1">
            <a:extLst>
              <a:ext uri="{FF2B5EF4-FFF2-40B4-BE49-F238E27FC236}">
                <a16:creationId xmlns:a16="http://schemas.microsoft.com/office/drawing/2014/main" id="{69098019-B307-AF4F-A83F-BE4F0125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Jegyzetek helye 2">
            <a:extLst>
              <a:ext uri="{FF2B5EF4-FFF2-40B4-BE49-F238E27FC236}">
                <a16:creationId xmlns:a16="http://schemas.microsoft.com/office/drawing/2014/main" id="{CC9A7F25-8247-9D46-90F7-E64C2E7CE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/>
          </a:p>
        </p:txBody>
      </p:sp>
      <p:sp>
        <p:nvSpPr>
          <p:cNvPr id="9219" name="Dia számának helye 3">
            <a:extLst>
              <a:ext uri="{FF2B5EF4-FFF2-40B4-BE49-F238E27FC236}">
                <a16:creationId xmlns:a16="http://schemas.microsoft.com/office/drawing/2014/main" id="{49F889B0-14AB-C644-BEDA-5E6D8AADE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C2346BC-8AB6-C942-9677-5F618BBA39FE}" type="slidenum">
              <a:rPr lang="ro-RO" altLang="hu-HU" smtClean="0"/>
              <a:pPr/>
              <a:t>6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181273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iakép helye 1">
            <a:extLst>
              <a:ext uri="{FF2B5EF4-FFF2-40B4-BE49-F238E27FC236}">
                <a16:creationId xmlns:a16="http://schemas.microsoft.com/office/drawing/2014/main" id="{69098019-B307-AF4F-A83F-BE4F0125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Jegyzetek helye 2">
            <a:extLst>
              <a:ext uri="{FF2B5EF4-FFF2-40B4-BE49-F238E27FC236}">
                <a16:creationId xmlns:a16="http://schemas.microsoft.com/office/drawing/2014/main" id="{CC9A7F25-8247-9D46-90F7-E64C2E7CE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/>
          </a:p>
        </p:txBody>
      </p:sp>
      <p:sp>
        <p:nvSpPr>
          <p:cNvPr id="9219" name="Dia számának helye 3">
            <a:extLst>
              <a:ext uri="{FF2B5EF4-FFF2-40B4-BE49-F238E27FC236}">
                <a16:creationId xmlns:a16="http://schemas.microsoft.com/office/drawing/2014/main" id="{49F889B0-14AB-C644-BEDA-5E6D8AADE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C2346BC-8AB6-C942-9677-5F618BBA39FE}" type="slidenum">
              <a:rPr lang="ro-RO" altLang="hu-HU" smtClean="0"/>
              <a:pPr/>
              <a:t>7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63772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iakép helye 1">
            <a:extLst>
              <a:ext uri="{FF2B5EF4-FFF2-40B4-BE49-F238E27FC236}">
                <a16:creationId xmlns:a16="http://schemas.microsoft.com/office/drawing/2014/main" id="{69098019-B307-AF4F-A83F-BE4F0125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Jegyzetek helye 2">
            <a:extLst>
              <a:ext uri="{FF2B5EF4-FFF2-40B4-BE49-F238E27FC236}">
                <a16:creationId xmlns:a16="http://schemas.microsoft.com/office/drawing/2014/main" id="{CC9A7F25-8247-9D46-90F7-E64C2E7CE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9219" name="Dia számának helye 3">
            <a:extLst>
              <a:ext uri="{FF2B5EF4-FFF2-40B4-BE49-F238E27FC236}">
                <a16:creationId xmlns:a16="http://schemas.microsoft.com/office/drawing/2014/main" id="{49F889B0-14AB-C644-BEDA-5E6D8AADE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C2346BC-8AB6-C942-9677-5F618BBA39FE}" type="slidenum">
              <a:rPr lang="ro-RO" altLang="hu-HU" smtClean="0"/>
              <a:pPr/>
              <a:t>8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337710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caritas\fehervar\Corporate Design\uj\ppt\elemek\00 Borito Alap.jpg">
            <a:extLst>
              <a:ext uri="{FF2B5EF4-FFF2-40B4-BE49-F238E27FC236}">
                <a16:creationId xmlns:a16="http://schemas.microsoft.com/office/drawing/2014/main" id="{5AE94D46-465A-0249-9997-3191436F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zbeeso olda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aritas\fehervar\Corporate Design\uj\ppt\elemek\01 fejlec sav ures.png">
            <a:extLst>
              <a:ext uri="{FF2B5EF4-FFF2-40B4-BE49-F238E27FC236}">
                <a16:creationId xmlns:a16="http://schemas.microsoft.com/office/drawing/2014/main" id="{732B51BA-DC3C-F847-8704-F36E12D61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D:\caritas\fehervar\Corporate Design\uj\ppt\elemek\02 Gyulafehervari caritas.png">
            <a:extLst>
              <a:ext uri="{FF2B5EF4-FFF2-40B4-BE49-F238E27FC236}">
                <a16:creationId xmlns:a16="http://schemas.microsoft.com/office/drawing/2014/main" id="{8A3FD1BE-65F0-9B4D-B025-CA6DD71B0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9538"/>
            <a:ext cx="142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1BF6D96-F820-A64D-9476-A13EAE2DF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5" y="26988"/>
            <a:ext cx="1241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hu-HU" sz="1100">
                <a:solidFill>
                  <a:schemeClr val="bg1"/>
                </a:solidFill>
                <a:ea typeface="+mn-ea"/>
                <a:cs typeface="Arial" charset="0"/>
              </a:rPr>
              <a:t>www.caritas-ab.ro</a:t>
            </a:r>
            <a:endParaRPr lang="ro-RO" sz="1100">
              <a:solidFill>
                <a:schemeClr val="bg1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4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at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aritas\fehervar\Corporate Design\uj\ppt\elemek\ZZZ - hatoldal.jpg">
            <a:extLst>
              <a:ext uri="{FF2B5EF4-FFF2-40B4-BE49-F238E27FC236}">
                <a16:creationId xmlns:a16="http://schemas.microsoft.com/office/drawing/2014/main" id="{10A07D98-4D20-AC4E-8DDA-9697A3C7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F7BE164C-D601-724D-89A6-CBD09CBF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6BA29D7-0D28-1140-A349-7528DEE962FB}" type="datetimeFigureOut">
              <a:rPr lang="ro-RO"/>
              <a:pPr>
                <a:defRPr/>
              </a:pPr>
              <a:t>22.09.2022</a:t>
            </a:fld>
            <a:endParaRPr lang="ro-RO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6E9E2270-72B2-D74F-9373-08D363B5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BFEF23F5-ACE4-4A4A-9F25-EEDAD14F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D5FC08-F9DD-5D4B-A4F5-C89BC9AE47C3}" type="slidenum">
              <a:rPr lang="ro-RO" altLang="hu-HU"/>
              <a:pPr>
                <a:defRPr/>
              </a:pPr>
              <a:t>‹Nr.›</a:t>
            </a:fld>
            <a:endParaRPr lang="ro-RO" altLang="hu-HU"/>
          </a:p>
        </p:txBody>
      </p:sp>
    </p:spTree>
    <p:extLst>
      <p:ext uri="{BB962C8B-B14F-4D97-AF65-F5344CB8AC3E}">
        <p14:creationId xmlns:p14="http://schemas.microsoft.com/office/powerpoint/2010/main" val="219294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aritas\fehervar\Corporate Design\uj\ppt\elemek\01 fejlec sav ures.png">
            <a:extLst>
              <a:ext uri="{FF2B5EF4-FFF2-40B4-BE49-F238E27FC236}">
                <a16:creationId xmlns:a16="http://schemas.microsoft.com/office/drawing/2014/main" id="{65808903-0899-E44A-8886-94703212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74F8366-FD02-6544-8133-A4D5ADDFA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5" y="49213"/>
            <a:ext cx="1241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hu-HU" sz="1100">
                <a:solidFill>
                  <a:schemeClr val="bg1"/>
                </a:solidFill>
                <a:cs typeface="Arial" charset="0"/>
              </a:rPr>
              <a:t>www.caritas-ab.ro</a:t>
            </a:r>
            <a:endParaRPr lang="ro-RO" sz="11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5" descr="D:\caritas\fehervar\Corporate Design\uj\ppt\elemek\03 caritas Alba Iulia.png">
            <a:extLst>
              <a:ext uri="{FF2B5EF4-FFF2-40B4-BE49-F238E27FC236}">
                <a16:creationId xmlns:a16="http://schemas.microsoft.com/office/drawing/2014/main" id="{D6E566C5-EE19-1F48-B394-B84DAD8C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428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2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aritas\fehervar\Corporate Design\uj\ppt\elemek\05 alap.jpg">
            <a:extLst>
              <a:ext uri="{FF2B5EF4-FFF2-40B4-BE49-F238E27FC236}">
                <a16:creationId xmlns:a16="http://schemas.microsoft.com/office/drawing/2014/main" id="{70F9A1BA-4923-9F47-9DEC-F65F4D5F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églalap 1">
            <a:extLst>
              <a:ext uri="{FF2B5EF4-FFF2-40B4-BE49-F238E27FC236}">
                <a16:creationId xmlns:a16="http://schemas.microsoft.com/office/drawing/2014/main" id="{38778590-B34D-4C4F-B04B-E16506D1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65400"/>
            <a:ext cx="6731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hu-HU" sz="2000" b="1" dirty="0">
              <a:latin typeface="Avenir Book" panose="02000503020000020003" pitchFamily="2" charset="0"/>
            </a:endParaRPr>
          </a:p>
          <a:p>
            <a:r>
              <a:rPr lang="de-DE" altLang="hu-HU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Pflege woher? Pflege wohin?</a:t>
            </a:r>
          </a:p>
          <a:p>
            <a:r>
              <a:rPr lang="de-DE" altLang="hu-HU" sz="1600" dirty="0">
                <a:solidFill>
                  <a:schemeClr val="bg1"/>
                </a:solidFill>
                <a:latin typeface="Avenir Book" panose="02000503020000020003" pitchFamily="2" charset="0"/>
              </a:rPr>
              <a:t>Caritas Alba Iulia, Siebenbürgen, Rumänien</a:t>
            </a:r>
          </a:p>
          <a:p>
            <a:r>
              <a:rPr lang="de-DE" altLang="hu-HU" sz="1600" dirty="0">
                <a:solidFill>
                  <a:schemeClr val="bg1"/>
                </a:solidFill>
                <a:latin typeface="Avenir Book" panose="02000503020000020003" pitchFamily="2" charset="0"/>
              </a:rPr>
              <a:t>Dr. András </a:t>
            </a:r>
            <a:r>
              <a:rPr lang="de-DE" altLang="hu-HU" sz="1600" dirty="0" err="1">
                <a:solidFill>
                  <a:schemeClr val="bg1"/>
                </a:solidFill>
                <a:latin typeface="Avenir Book" panose="02000503020000020003" pitchFamily="2" charset="0"/>
              </a:rPr>
              <a:t>Márton</a:t>
            </a:r>
            <a:r>
              <a:rPr lang="de-DE" altLang="hu-HU" sz="1600" dirty="0">
                <a:solidFill>
                  <a:schemeClr val="bg1"/>
                </a:solidFill>
                <a:latin typeface="Avenir Book" panose="02000503020000020003" pitchFamily="2" charset="0"/>
              </a:rPr>
              <a:t>, Direktor</a:t>
            </a:r>
            <a:endParaRPr lang="hu-HU" altLang="hu-HU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r" eaLnBrk="1" hangingPunct="1"/>
            <a:r>
              <a:rPr lang="hu-HU" altLang="hu-HU" sz="2000" dirty="0">
                <a:latin typeface="Cambria" panose="02040503050406030204" pitchFamily="18" charset="0"/>
              </a:rPr>
              <a:t>, </a:t>
            </a:r>
          </a:p>
          <a:p>
            <a:pPr algn="r" eaLnBrk="1" hangingPunct="1"/>
            <a:endParaRPr lang="ro-RO" altLang="hu-HU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églalap 5">
            <a:extLst>
              <a:ext uri="{FF2B5EF4-FFF2-40B4-BE49-F238E27FC236}">
                <a16:creationId xmlns:a16="http://schemas.microsoft.com/office/drawing/2014/main" id="{3CC17C52-4616-9846-A3C4-4B763489A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-6350"/>
            <a:ext cx="5376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hu-HU" altLang="hu-HU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CE </a:t>
            </a:r>
            <a:r>
              <a:rPr lang="hu-HU" altLang="hu-HU" sz="16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Position</a:t>
            </a:r>
            <a:r>
              <a:rPr lang="hu-HU" altLang="hu-HU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hu-HU" altLang="hu-HU" sz="16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zur</a:t>
            </a:r>
            <a:r>
              <a:rPr lang="hu-HU" altLang="hu-HU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 EU LTC </a:t>
            </a:r>
            <a:r>
              <a:rPr lang="hu-HU" altLang="hu-HU" sz="16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Strategie</a:t>
            </a:r>
            <a:endParaRPr lang="ro-RO" altLang="hu-HU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88E0716-B7C7-1370-7CEE-C286632FA373}"/>
              </a:ext>
            </a:extLst>
          </p:cNvPr>
          <p:cNvSpPr txBox="1"/>
          <p:nvPr/>
        </p:nvSpPr>
        <p:spPr>
          <a:xfrm>
            <a:off x="0" y="739725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000" b="1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Strategische</a:t>
            </a:r>
            <a:r>
              <a:rPr lang="hu-HU" sz="2000" b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Empfehlungen</a:t>
            </a:r>
            <a:r>
              <a:rPr lang="hu-HU" sz="2000" b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so</a:t>
            </a:r>
            <a:r>
              <a:rPr lang="hu-HU" sz="2000" b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Verbindlich</a:t>
            </a:r>
            <a:r>
              <a:rPr lang="hu-HU" sz="2000" b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wie</a:t>
            </a:r>
            <a:r>
              <a:rPr lang="hu-HU" sz="2000" b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möglich</a:t>
            </a:r>
            <a:endParaRPr lang="hu-HU" sz="2000" b="1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r>
              <a:rPr lang="hu-HU" sz="2000" dirty="0">
                <a:solidFill>
                  <a:srgbClr val="000000"/>
                </a:solidFill>
                <a:latin typeface="Avenir Book" panose="02000503020000020003" pitchFamily="2" charset="0"/>
              </a:rPr>
              <a:t>	</a:t>
            </a:r>
            <a:r>
              <a:rPr lang="hu-HU" sz="2000" dirty="0" err="1">
                <a:latin typeface="Avenir Book" panose="02000503020000020003" pitchFamily="2" charset="0"/>
              </a:rPr>
              <a:t>Minimalstandards</a:t>
            </a:r>
            <a:r>
              <a:rPr lang="hu-HU" sz="2000" dirty="0">
                <a:latin typeface="Avenir Book" panose="02000503020000020003" pitchFamily="2" charset="0"/>
              </a:rPr>
              <a:t>/</a:t>
            </a:r>
            <a:r>
              <a:rPr lang="hu-HU" sz="2000" dirty="0" err="1">
                <a:latin typeface="Avenir Book" panose="02000503020000020003" pitchFamily="2" charset="0"/>
              </a:rPr>
              <a:t>Grundrecht</a:t>
            </a:r>
            <a:r>
              <a:rPr lang="hu-HU" sz="2000" dirty="0">
                <a:latin typeface="Avenir Book" panose="02000503020000020003" pitchFamily="2" charset="0"/>
              </a:rPr>
              <a:t>/Monitoring</a:t>
            </a:r>
          </a:p>
          <a:p>
            <a:endParaRPr lang="hu-HU" sz="1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r>
              <a:rPr lang="hu-H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000" b="1" dirty="0" err="1">
                <a:latin typeface="Avenir Book" panose="02000503020000020003" pitchFamily="2" charset="0"/>
              </a:rPr>
              <a:t>Pflege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soll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kein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Marktprodukt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sein</a:t>
            </a:r>
            <a:r>
              <a:rPr lang="hu-HU" sz="2000" b="1" dirty="0">
                <a:latin typeface="Avenir Book" panose="02000503020000020003" pitchFamily="2" charset="0"/>
              </a:rPr>
              <a:t> - </a:t>
            </a:r>
            <a:r>
              <a:rPr lang="hu-HU" sz="2000" b="1" dirty="0" err="1">
                <a:latin typeface="Avenir Book" panose="02000503020000020003" pitchFamily="2" charset="0"/>
              </a:rPr>
              <a:t>falsche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Anreize</a:t>
            </a:r>
            <a:endParaRPr lang="hu-HU" sz="2000" b="1" dirty="0">
              <a:latin typeface="Avenir Book" panose="02000503020000020003" pitchFamily="2" charset="0"/>
            </a:endParaRPr>
          </a:p>
          <a:p>
            <a:r>
              <a:rPr lang="hu-HU" sz="200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hu-HU" sz="2000" dirty="0">
                <a:latin typeface="Avenir Book" panose="02000503020000020003" pitchFamily="2" charset="0"/>
              </a:rPr>
              <a:t>LQ und </a:t>
            </a:r>
            <a:r>
              <a:rPr lang="hu-HU" sz="2000" dirty="0" err="1">
                <a:latin typeface="Avenir Book" panose="02000503020000020003" pitchFamily="2" charset="0"/>
              </a:rPr>
              <a:t>autonome</a:t>
            </a:r>
            <a:r>
              <a:rPr lang="hu-HU" sz="2000" dirty="0">
                <a:latin typeface="Avenir Book" panose="02000503020000020003" pitchFamily="2" charset="0"/>
              </a:rPr>
              <a:t> </a:t>
            </a:r>
            <a:r>
              <a:rPr lang="hu-HU" sz="2000" dirty="0" err="1">
                <a:latin typeface="Avenir Book" panose="02000503020000020003" pitchFamily="2" charset="0"/>
              </a:rPr>
              <a:t>Lebensführung</a:t>
            </a:r>
            <a:r>
              <a:rPr lang="hu-HU" sz="2000" dirty="0">
                <a:latin typeface="Avenir Book" panose="02000503020000020003" pitchFamily="2" charset="0"/>
              </a:rPr>
              <a:t>, NGO und </a:t>
            </a:r>
            <a:r>
              <a:rPr lang="hu-HU" sz="2000" dirty="0" err="1">
                <a:latin typeface="Avenir Book" panose="02000503020000020003" pitchFamily="2" charset="0"/>
              </a:rPr>
              <a:t>Sozialwirtschaft</a:t>
            </a:r>
            <a:endParaRPr lang="hu-HU" sz="2000" dirty="0">
              <a:latin typeface="Avenir Book" panose="02000503020000020003" pitchFamily="2" charset="0"/>
            </a:endParaRPr>
          </a:p>
          <a:p>
            <a:endParaRPr lang="hu-HU" sz="1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r>
              <a:rPr lang="hu-H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000" b="1" dirty="0" err="1">
                <a:latin typeface="Avenir Book" panose="02000503020000020003" pitchFamily="2" charset="0"/>
              </a:rPr>
              <a:t>Qualität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kostet</a:t>
            </a:r>
            <a:r>
              <a:rPr lang="hu-HU" sz="2000" b="1" dirty="0">
                <a:latin typeface="Avenir Book" panose="02000503020000020003" pitchFamily="2" charset="0"/>
              </a:rPr>
              <a:t>: </a:t>
            </a:r>
            <a:r>
              <a:rPr lang="hu-HU" sz="2000" b="1" dirty="0" err="1">
                <a:latin typeface="Avenir Book" panose="02000503020000020003" pitchFamily="2" charset="0"/>
              </a:rPr>
              <a:t>Finanzielle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Grundlagen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sichern</a:t>
            </a:r>
            <a:endParaRPr lang="hu-HU" sz="2000" b="1" dirty="0">
              <a:latin typeface="Avenir Book" panose="02000503020000020003" pitchFamily="2" charset="0"/>
            </a:endParaRPr>
          </a:p>
          <a:p>
            <a:r>
              <a:rPr lang="hu-HU" sz="2000" dirty="0">
                <a:latin typeface="Avenir Book" panose="02000503020000020003" pitchFamily="2" charset="0"/>
              </a:rPr>
              <a:t>	</a:t>
            </a:r>
            <a:r>
              <a:rPr lang="hu-HU" sz="2000" dirty="0" err="1">
                <a:latin typeface="Avenir Book" panose="02000503020000020003" pitchFamily="2" charset="0"/>
              </a:rPr>
              <a:t>Kollektive</a:t>
            </a:r>
            <a:r>
              <a:rPr lang="hu-HU" sz="2000" dirty="0">
                <a:latin typeface="Avenir Book" panose="02000503020000020003" pitchFamily="2" charset="0"/>
              </a:rPr>
              <a:t> </a:t>
            </a:r>
            <a:r>
              <a:rPr lang="hu-HU" sz="2000" dirty="0" err="1">
                <a:latin typeface="Avenir Book" panose="02000503020000020003" pitchFamily="2" charset="0"/>
              </a:rPr>
              <a:t>Versicherung</a:t>
            </a:r>
            <a:r>
              <a:rPr lang="hu-HU" sz="2000" dirty="0">
                <a:latin typeface="Avenir Book" panose="02000503020000020003" pitchFamily="2" charset="0"/>
              </a:rPr>
              <a:t>/</a:t>
            </a:r>
            <a:r>
              <a:rPr lang="hu-HU" sz="2000" dirty="0" err="1">
                <a:latin typeface="Avenir Book" panose="02000503020000020003" pitchFamily="2" charset="0"/>
              </a:rPr>
              <a:t>Einkommensbezogener</a:t>
            </a:r>
            <a:r>
              <a:rPr lang="hu-HU" sz="2000" dirty="0">
                <a:latin typeface="Avenir Book" panose="02000503020000020003" pitchFamily="2" charset="0"/>
              </a:rPr>
              <a:t> </a:t>
            </a:r>
            <a:r>
              <a:rPr lang="hu-HU" sz="2000" dirty="0" err="1">
                <a:latin typeface="Avenir Book" panose="02000503020000020003" pitchFamily="2" charset="0"/>
              </a:rPr>
              <a:t>Beitrag</a:t>
            </a:r>
            <a:endParaRPr lang="hu-HU" sz="2000" dirty="0">
              <a:latin typeface="Avenir Book" panose="02000503020000020003" pitchFamily="2" charset="0"/>
            </a:endParaRPr>
          </a:p>
          <a:p>
            <a:endParaRPr lang="hu-HU" sz="1600" dirty="0">
              <a:latin typeface="Avenir Book" panose="02000503020000020003" pitchFamily="2" charset="0"/>
            </a:endParaRPr>
          </a:p>
          <a:p>
            <a:r>
              <a:rPr lang="hu-H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000" b="1" dirty="0" err="1">
                <a:latin typeface="Avenir Book" panose="02000503020000020003" pitchFamily="2" charset="0"/>
              </a:rPr>
              <a:t>LiveInCare</a:t>
            </a:r>
            <a:r>
              <a:rPr lang="hu-HU" sz="2000" b="1" dirty="0">
                <a:latin typeface="Avenir Book" panose="02000503020000020003" pitchFamily="2" charset="0"/>
              </a:rPr>
              <a:t> – Fair </a:t>
            </a:r>
            <a:r>
              <a:rPr lang="hu-HU" sz="2000" b="1" dirty="0" err="1">
                <a:latin typeface="Avenir Book" panose="02000503020000020003" pitchFamily="2" charset="0"/>
              </a:rPr>
              <a:t>Care</a:t>
            </a:r>
            <a:r>
              <a:rPr lang="hu-HU" sz="2000" b="1" dirty="0">
                <a:latin typeface="Avenir Book" panose="02000503020000020003" pitchFamily="2" charset="0"/>
              </a:rPr>
              <a:t> and </a:t>
            </a:r>
            <a:r>
              <a:rPr lang="hu-HU" sz="2000" b="1" dirty="0" err="1">
                <a:latin typeface="Avenir Book" panose="02000503020000020003" pitchFamily="2" charset="0"/>
              </a:rPr>
              <a:t>Mobility</a:t>
            </a:r>
            <a:r>
              <a:rPr lang="hu-HU" sz="2000" b="1" dirty="0">
                <a:latin typeface="Avenir Book" panose="02000503020000020003" pitchFamily="2" charset="0"/>
              </a:rPr>
              <a:t>  Standard</a:t>
            </a:r>
          </a:p>
          <a:p>
            <a:endParaRPr lang="hu-HU" sz="1600" dirty="0">
              <a:latin typeface="Avenir Book" panose="02000503020000020003" pitchFamily="2" charset="0"/>
            </a:endParaRPr>
          </a:p>
          <a:p>
            <a:r>
              <a:rPr lang="hu-H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000" b="1" dirty="0" err="1">
                <a:latin typeface="Avenir Book" panose="02000503020000020003" pitchFamily="2" charset="0"/>
              </a:rPr>
              <a:t>Informelle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Pflegekräfte</a:t>
            </a:r>
            <a:endParaRPr lang="hu-HU" sz="2000" b="1" dirty="0">
              <a:latin typeface="Avenir Book" panose="02000503020000020003" pitchFamily="2" charset="0"/>
            </a:endParaRPr>
          </a:p>
          <a:p>
            <a:r>
              <a:rPr lang="hu-HU" sz="2000" dirty="0">
                <a:latin typeface="Avenir Book" panose="02000503020000020003" pitchFamily="2" charset="0"/>
              </a:rPr>
              <a:t>	</a:t>
            </a:r>
            <a:r>
              <a:rPr lang="hu-HU" sz="2000" dirty="0" err="1">
                <a:latin typeface="Avenir Book" panose="02000503020000020003" pitchFamily="2" charset="0"/>
              </a:rPr>
              <a:t>Finanzielle</a:t>
            </a:r>
            <a:r>
              <a:rPr lang="hu-HU" sz="2000" dirty="0">
                <a:latin typeface="Avenir Book" panose="02000503020000020003" pitchFamily="2" charset="0"/>
              </a:rPr>
              <a:t> </a:t>
            </a:r>
            <a:r>
              <a:rPr lang="hu-HU" sz="2000" dirty="0" err="1">
                <a:latin typeface="Avenir Book" panose="02000503020000020003" pitchFamily="2" charset="0"/>
              </a:rPr>
              <a:t>Unterstützung</a:t>
            </a:r>
            <a:r>
              <a:rPr lang="hu-HU" sz="2000" dirty="0">
                <a:latin typeface="Avenir Book" panose="02000503020000020003" pitchFamily="2" charset="0"/>
              </a:rPr>
              <a:t>/</a:t>
            </a:r>
            <a:r>
              <a:rPr lang="hu-HU" sz="2000" dirty="0" err="1">
                <a:latin typeface="Avenir Book" panose="02000503020000020003" pitchFamily="2" charset="0"/>
              </a:rPr>
              <a:t>Rente</a:t>
            </a:r>
            <a:r>
              <a:rPr lang="hu-HU" sz="2000" dirty="0">
                <a:latin typeface="Avenir Book" panose="02000503020000020003" pitchFamily="2" charset="0"/>
              </a:rPr>
              <a:t>/</a:t>
            </a:r>
            <a:r>
              <a:rPr lang="hu-HU" sz="2000" dirty="0" err="1">
                <a:latin typeface="Avenir Book" panose="02000503020000020003" pitchFamily="2" charset="0"/>
              </a:rPr>
              <a:t>Bildung</a:t>
            </a:r>
            <a:r>
              <a:rPr lang="hu-HU" sz="2000" dirty="0">
                <a:latin typeface="Avenir Book" panose="02000503020000020003" pitchFamily="2" charset="0"/>
              </a:rPr>
              <a:t>/</a:t>
            </a:r>
            <a:r>
              <a:rPr lang="hu-HU" sz="2000" dirty="0" err="1">
                <a:latin typeface="Avenir Book" panose="02000503020000020003" pitchFamily="2" charset="0"/>
              </a:rPr>
              <a:t>Professionelle</a:t>
            </a:r>
            <a:r>
              <a:rPr lang="hu-HU" sz="2000" dirty="0">
                <a:latin typeface="Avenir Book" panose="02000503020000020003" pitchFamily="2" charset="0"/>
              </a:rPr>
              <a:t> </a:t>
            </a:r>
            <a:r>
              <a:rPr lang="hu-HU" sz="2000" dirty="0" err="1">
                <a:latin typeface="Avenir Book" panose="02000503020000020003" pitchFamily="2" charset="0"/>
              </a:rPr>
              <a:t>Stütze</a:t>
            </a:r>
            <a:endParaRPr lang="hu-HU" sz="2000" dirty="0">
              <a:latin typeface="Avenir Book" panose="02000503020000020003" pitchFamily="2" charset="0"/>
            </a:endParaRPr>
          </a:p>
          <a:p>
            <a:endParaRPr lang="hu-HU" sz="1600" dirty="0">
              <a:latin typeface="Avenir Book" panose="02000503020000020003" pitchFamily="2" charset="0"/>
            </a:endParaRPr>
          </a:p>
          <a:p>
            <a:r>
              <a:rPr lang="hu-H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000" b="1" dirty="0" err="1">
                <a:latin typeface="Avenir Book" panose="02000503020000020003" pitchFamily="2" charset="0"/>
              </a:rPr>
              <a:t>Double-bind</a:t>
            </a:r>
            <a:endParaRPr lang="hu-HU" sz="2000" b="1" dirty="0">
              <a:latin typeface="Avenir Book" panose="02000503020000020003" pitchFamily="2" charset="0"/>
            </a:endParaRPr>
          </a:p>
          <a:p>
            <a:r>
              <a:rPr lang="hu-HU" sz="2000" dirty="0">
                <a:latin typeface="Avenir Book" panose="02000503020000020003" pitchFamily="2" charset="0"/>
              </a:rPr>
              <a:t>	</a:t>
            </a:r>
            <a:r>
              <a:rPr lang="hu-HU" sz="2000" dirty="0" err="1">
                <a:latin typeface="Avenir Book" panose="02000503020000020003" pitchFamily="2" charset="0"/>
              </a:rPr>
              <a:t>Freizügigkeit</a:t>
            </a:r>
            <a:r>
              <a:rPr lang="hu-HU" sz="2000" dirty="0">
                <a:latin typeface="Avenir Book" panose="02000503020000020003" pitchFamily="2" charset="0"/>
              </a:rPr>
              <a:t>/</a:t>
            </a:r>
            <a:r>
              <a:rPr lang="hu-HU" sz="2000" dirty="0" err="1">
                <a:latin typeface="Avenir Book" panose="02000503020000020003" pitchFamily="2" charset="0"/>
              </a:rPr>
              <a:t>Soziale</a:t>
            </a:r>
            <a:r>
              <a:rPr lang="hu-HU" sz="2000" dirty="0">
                <a:latin typeface="Avenir Book" panose="02000503020000020003" pitchFamily="2" charset="0"/>
              </a:rPr>
              <a:t> </a:t>
            </a:r>
            <a:r>
              <a:rPr lang="hu-HU" sz="2000" dirty="0" err="1">
                <a:latin typeface="Avenir Book" panose="02000503020000020003" pitchFamily="2" charset="0"/>
              </a:rPr>
              <a:t>Angelegenheiten</a:t>
            </a:r>
            <a:r>
              <a:rPr lang="hu-HU" sz="2000" dirty="0">
                <a:latin typeface="Avenir Book" panose="02000503020000020003" pitchFamily="2" charset="0"/>
              </a:rPr>
              <a:t> in </a:t>
            </a:r>
            <a:r>
              <a:rPr lang="hu-HU" sz="2000" dirty="0" err="1">
                <a:latin typeface="Avenir Book" panose="02000503020000020003" pitchFamily="2" charset="0"/>
              </a:rPr>
              <a:t>nationaler</a:t>
            </a:r>
            <a:r>
              <a:rPr lang="hu-HU" sz="2000" dirty="0">
                <a:latin typeface="Avenir Book" panose="02000503020000020003" pitchFamily="2" charset="0"/>
              </a:rPr>
              <a:t> </a:t>
            </a:r>
            <a:r>
              <a:rPr lang="hu-HU" sz="2000" dirty="0" err="1">
                <a:latin typeface="Avenir Book" panose="02000503020000020003" pitchFamily="2" charset="0"/>
              </a:rPr>
              <a:t>Zuständigkeit</a:t>
            </a:r>
            <a:endParaRPr lang="hu-HU" sz="2000" dirty="0">
              <a:latin typeface="Avenir Book" panose="02000503020000020003" pitchFamily="2" charset="0"/>
            </a:endParaRPr>
          </a:p>
          <a:p>
            <a:endParaRPr lang="hu-HU" sz="1600" dirty="0">
              <a:latin typeface="Avenir Book" panose="02000503020000020003" pitchFamily="2" charset="0"/>
            </a:endParaRPr>
          </a:p>
          <a:p>
            <a:r>
              <a:rPr lang="hu-HU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000" b="1" dirty="0">
                <a:latin typeface="Avenir Book" panose="02000503020000020003" pitchFamily="2" charset="0"/>
              </a:rPr>
              <a:t>EU </a:t>
            </a:r>
            <a:r>
              <a:rPr lang="hu-HU" sz="2000" b="1" dirty="0" err="1">
                <a:latin typeface="Avenir Book" panose="02000503020000020003" pitchFamily="2" charset="0"/>
              </a:rPr>
              <a:t>Care</a:t>
            </a:r>
            <a:r>
              <a:rPr lang="hu-HU" sz="2000" b="1" dirty="0">
                <a:latin typeface="Avenir Book" panose="02000503020000020003" pitchFamily="2" charset="0"/>
              </a:rPr>
              <a:t> </a:t>
            </a:r>
            <a:r>
              <a:rPr lang="hu-HU" sz="2000" b="1" dirty="0" err="1">
                <a:latin typeface="Avenir Book" panose="02000503020000020003" pitchFamily="2" charset="0"/>
              </a:rPr>
              <a:t>Guarantee</a:t>
            </a:r>
            <a:endParaRPr lang="hu-HU" sz="2000" b="1" dirty="0">
              <a:latin typeface="Avenir Book" panose="02000503020000020003" pitchFamily="2" charset="0"/>
            </a:endParaRPr>
          </a:p>
          <a:p>
            <a:endParaRPr lang="hu-HU" sz="2000" dirty="0">
              <a:latin typeface="Avenir Book" panose="02000503020000020003" pitchFamily="2" charset="0"/>
            </a:endParaRPr>
          </a:p>
          <a:p>
            <a:endParaRPr lang="hu-HU" sz="200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3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id="{E296CAED-1D1A-0846-A6C7-45272542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1A49F-FD36-694D-95CA-564AB7677AA0}"/>
              </a:ext>
            </a:extLst>
          </p:cNvPr>
          <p:cNvSpPr txBox="1"/>
          <p:nvPr/>
        </p:nvSpPr>
        <p:spPr>
          <a:xfrm>
            <a:off x="2700338" y="5108575"/>
            <a:ext cx="47513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" pitchFamily="2" charset="0"/>
                <a:cs typeface="Arial" charset="0"/>
              </a:rPr>
              <a:t>Danke für Ihre Aufmerksamkeit!</a:t>
            </a:r>
            <a:endParaRPr lang="hu-HU" sz="3600" dirty="0">
              <a:cs typeface="Arial" charset="0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3B7E935B-36E5-494B-9072-3321001E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6250"/>
            <a:ext cx="59753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FFF96C6C-E75E-0CF1-DF0B-E78C375F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35417"/>
            <a:ext cx="9144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●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Kontext</a:t>
            </a:r>
            <a:r>
              <a:rPr lang="hu-HU" altLang="hu-HU" sz="32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der</a:t>
            </a:r>
            <a:r>
              <a:rPr lang="hu-HU" altLang="hu-HU" sz="32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Langzeitpflege</a:t>
            </a:r>
            <a:r>
              <a:rPr lang="hu-HU" altLang="hu-HU" sz="3200" b="1" dirty="0">
                <a:latin typeface="Avenir Book" panose="02000503020000020003" pitchFamily="2" charset="0"/>
                <a:cs typeface="Arial" charset="0"/>
              </a:rPr>
              <a:t> in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Rumänien</a:t>
            </a:r>
            <a:endParaRPr lang="hu-HU" altLang="hu-HU" sz="32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altLang="hu-HU" sz="32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Hintergrund</a:t>
            </a:r>
            <a:r>
              <a:rPr lang="hu-HU" altLang="hu-HU" sz="3200" b="1" dirty="0">
                <a:latin typeface="Avenir Book" panose="02000503020000020003" pitchFamily="2" charset="0"/>
                <a:cs typeface="Arial" charset="0"/>
              </a:rPr>
              <a:t> Caritas Alba Iulia</a:t>
            </a:r>
          </a:p>
          <a:p>
            <a:pPr>
              <a:defRPr/>
            </a:pPr>
            <a:endParaRPr lang="hu-HU" sz="32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Fragestellungen</a:t>
            </a:r>
            <a:r>
              <a:rPr lang="hu-HU" altLang="hu-HU" sz="3200" b="1" dirty="0">
                <a:latin typeface="Avenir Book" panose="02000503020000020003" pitchFamily="2" charset="0"/>
                <a:cs typeface="Arial" charset="0"/>
              </a:rPr>
              <a:t> -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Pflege</a:t>
            </a:r>
            <a:endParaRPr lang="hu-HU" altLang="hu-HU" sz="32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sz="32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3200" b="1" dirty="0">
                <a:latin typeface="Avenir Book" panose="02000503020000020003" pitchFamily="2" charset="0"/>
                <a:cs typeface="Arial" charset="0"/>
              </a:rPr>
              <a:t>CE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Position</a:t>
            </a:r>
            <a:r>
              <a:rPr lang="hu-HU" altLang="hu-HU" sz="32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zur</a:t>
            </a:r>
            <a:r>
              <a:rPr lang="hu-HU" altLang="hu-HU" sz="3200" b="1" dirty="0">
                <a:latin typeface="Avenir Book" panose="02000503020000020003" pitchFamily="2" charset="0"/>
                <a:cs typeface="Arial" charset="0"/>
              </a:rPr>
              <a:t> EU LTC </a:t>
            </a:r>
            <a:r>
              <a:rPr lang="hu-HU" altLang="hu-HU" sz="3200" b="1" dirty="0" err="1">
                <a:latin typeface="Avenir Book" panose="02000503020000020003" pitchFamily="2" charset="0"/>
                <a:cs typeface="Arial" charset="0"/>
              </a:rPr>
              <a:t>Strategie</a:t>
            </a:r>
            <a:endParaRPr lang="ro-RO" altLang="hu-HU" sz="32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alt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altLang="hu-HU" sz="2400" b="1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ro-RO" sz="2000" b="1" dirty="0"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1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églalap 5">
            <a:extLst>
              <a:ext uri="{FF2B5EF4-FFF2-40B4-BE49-F238E27FC236}">
                <a16:creationId xmlns:a16="http://schemas.microsoft.com/office/drawing/2014/main" id="{49A294AD-2255-6F45-B119-43D01436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-6350"/>
            <a:ext cx="5376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hu-HU" sz="16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Kontext der Langzeitpflege in Rumänien</a:t>
            </a:r>
            <a:endParaRPr lang="ro-RO" altLang="hu-HU" sz="1600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FF96C6C-E75E-0CF1-DF0B-E78C375F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●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Kronisch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unterfinanziertes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,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hochzentralisiertes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Wohlfahrtssystem</a:t>
            </a:r>
            <a:endParaRPr lang="hu-HU" alt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alt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Über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95%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der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Langzeitpflege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informal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,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formale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Pflege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sehr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schwach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vertreten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,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nicht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allgemein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zugänglich</a:t>
            </a:r>
            <a:endParaRPr lang="hu-HU" alt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Viele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Pflegebedürftige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/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wenige</a:t>
            </a:r>
            <a:r>
              <a:rPr lang="hu-HU" alt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Arial" charset="0"/>
              </a:rPr>
              <a:t>Pflegekräfte</a:t>
            </a:r>
            <a:endParaRPr lang="hu-HU" alt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Prekäre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Infrastruktur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,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prekärer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allgemeiner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Zugang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 zu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Dienstleistungen</a:t>
            </a:r>
            <a:endParaRPr lang="hu-HU" altLang="hu-HU" sz="2400" b="1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hu-HU" altLang="hu-HU" sz="2400" b="1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LE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über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 65:				16,7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Jh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. (EU 19,9)</a:t>
            </a:r>
          </a:p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LE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ohne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Behinderung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über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 65:	5,5 </a:t>
            </a:r>
            <a:r>
              <a:rPr lang="hu-HU" altLang="hu-HU" sz="2400" b="1" dirty="0" err="1">
                <a:latin typeface="Avenir Book" panose="02000503020000020003" pitchFamily="2" charset="0"/>
                <a:cs typeface="Calibri" panose="020F0502020204030204" pitchFamily="34" charset="0"/>
              </a:rPr>
              <a:t>Jh</a:t>
            </a:r>
            <a:r>
              <a:rPr lang="hu-HU" altLang="hu-HU" sz="2400" b="1" dirty="0">
                <a:latin typeface="Avenir Book" panose="02000503020000020003" pitchFamily="2" charset="0"/>
                <a:cs typeface="Calibri" panose="020F0502020204030204" pitchFamily="34" charset="0"/>
              </a:rPr>
              <a:t>. (EU 9,9)</a:t>
            </a:r>
          </a:p>
          <a:p>
            <a:pPr>
              <a:defRPr/>
            </a:pPr>
            <a:endParaRPr lang="de-DE" sz="2000" b="1" dirty="0">
              <a:latin typeface="Cambria" pitchFamily="18" charset="0"/>
              <a:cs typeface="Arial" charset="0"/>
            </a:endParaRPr>
          </a:p>
          <a:p>
            <a:pPr>
              <a:defRPr/>
            </a:pPr>
            <a:endParaRPr lang="ro-RO" sz="2000" b="1" dirty="0"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3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églalap 5">
            <a:extLst>
              <a:ext uri="{FF2B5EF4-FFF2-40B4-BE49-F238E27FC236}">
                <a16:creationId xmlns:a16="http://schemas.microsoft.com/office/drawing/2014/main" id="{49A294AD-2255-6F45-B119-43D01436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-6350"/>
            <a:ext cx="5376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hu-HU" sz="16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Kontext der Langzeitpflege in Rumänien</a:t>
            </a:r>
            <a:endParaRPr lang="ro-RO" altLang="hu-HU" sz="1600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FF96C6C-E75E-0CF1-DF0B-E78C375F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5581"/>
            <a:ext cx="9143999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●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Armutsrisiko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					35,8%</a:t>
            </a: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Armutsrisiko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Kinder				41,5%</a:t>
            </a: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Armutsrisiko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am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Land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				53%</a:t>
            </a: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Armutsrisiko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bei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Roma				80%</a:t>
            </a: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IWP							15%</a:t>
            </a:r>
          </a:p>
          <a:p>
            <a:pPr>
              <a:defRPr/>
            </a:pP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							</a:t>
            </a:r>
            <a:endParaRPr lang="hu-HU" sz="22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30%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der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Bevölkerung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Lebensführungsmäßig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im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Ausland</a:t>
            </a:r>
            <a:endParaRPr lang="hu-HU" sz="2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30%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der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Ärzte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im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Ausland</a:t>
            </a:r>
            <a:endParaRPr lang="hu-HU" altLang="hu-HU" sz="2200" b="1" dirty="0">
              <a:latin typeface="Avenir" panose="02000503020000020003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30%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der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Jugendlichen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(15-29)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im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Ausland</a:t>
            </a:r>
            <a:endParaRPr lang="de-DE" sz="2200" b="1" dirty="0">
              <a:latin typeface="Cambria" pitchFamily="18" charset="0"/>
              <a:cs typeface="Arial" charset="0"/>
            </a:endParaRPr>
          </a:p>
          <a:p>
            <a:pPr>
              <a:defRPr/>
            </a:pPr>
            <a:endParaRPr lang="de-DE" sz="2200" b="1" dirty="0">
              <a:latin typeface="Cambria" pitchFamily="18" charset="0"/>
              <a:cs typeface="Arial" charset="0"/>
            </a:endParaRP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Minimaleinkommen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/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Monat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: 	     	300 EUR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Netto</a:t>
            </a:r>
            <a:endParaRPr lang="hu-HU" altLang="hu-HU" sz="2200" b="1" dirty="0">
              <a:latin typeface="Avenir" panose="02000503020000020003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Durchschnittseinkommen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/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Monat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:		795 EUR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Netto</a:t>
            </a:r>
            <a:endParaRPr lang="hu-HU" altLang="hu-HU" sz="2200" b="1" dirty="0">
              <a:latin typeface="Avenir" panose="02000503020000020003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Min.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Rente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/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Monat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:				200 EUR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Netto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(1,5 M)</a:t>
            </a: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Durchschnittsente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/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Monat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:			375 EUR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Netto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(2,5 M)</a:t>
            </a:r>
          </a:p>
          <a:p>
            <a:pPr marL="0" indent="0">
              <a:buNone/>
              <a:defRPr/>
            </a:pPr>
            <a:endParaRPr lang="hu-HU" altLang="hu-HU" sz="2200" b="1" dirty="0">
              <a:latin typeface="Avenir" panose="02000503020000020003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Versorgung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Stazionär</a:t>
            </a:r>
            <a:r>
              <a:rPr lang="hu-HU" alt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:			850 EUR/</a:t>
            </a:r>
            <a:r>
              <a:rPr lang="hu-HU" alt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Monat</a:t>
            </a:r>
            <a:endParaRPr lang="hu-HU" altLang="hu-HU" sz="2200" b="1" dirty="0">
              <a:latin typeface="Avenir" panose="02000503020000020003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Zuschüsse</a:t>
            </a:r>
            <a:r>
              <a:rPr 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 </a:t>
            </a:r>
            <a:r>
              <a:rPr lang="hu-HU" sz="2200" b="1" dirty="0" err="1">
                <a:latin typeface="Avenir" panose="02000503020000020003" pitchFamily="2" charset="0"/>
                <a:cs typeface="Calibri" panose="020F0502020204030204" pitchFamily="34" charset="0"/>
              </a:rPr>
              <a:t>maximal</a:t>
            </a:r>
            <a:r>
              <a:rPr lang="hu-H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			</a:t>
            </a:r>
            <a:r>
              <a:rPr lang="hu-HU" sz="2200" b="1" dirty="0">
                <a:latin typeface="Avenir" panose="02000503020000020003" pitchFamily="2" charset="0"/>
                <a:cs typeface="Calibri" panose="020F0502020204030204" pitchFamily="34" charset="0"/>
              </a:rPr>
              <a:t>300-350 EUR</a:t>
            </a:r>
            <a:endParaRPr lang="ro-RO" sz="2200" b="1" dirty="0">
              <a:latin typeface="Avenir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0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églalap 5">
            <a:extLst>
              <a:ext uri="{FF2B5EF4-FFF2-40B4-BE49-F238E27FC236}">
                <a16:creationId xmlns:a16="http://schemas.microsoft.com/office/drawing/2014/main" id="{49A294AD-2255-6F45-B119-43D01436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-6350"/>
            <a:ext cx="5376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hu-HU" sz="16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Kontext der Langzeitpflege in Rumänien</a:t>
            </a:r>
            <a:endParaRPr lang="ro-RO" altLang="hu-HU" sz="1600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D5F373F-E90F-46F0-76FD-F960BBC02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676456" cy="6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églalap 5">
            <a:extLst>
              <a:ext uri="{FF2B5EF4-FFF2-40B4-BE49-F238E27FC236}">
                <a16:creationId xmlns:a16="http://schemas.microsoft.com/office/drawing/2014/main" id="{49A294AD-2255-6F45-B119-43D01436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-6350"/>
            <a:ext cx="5376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hu-HU" sz="16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Kontext der Langzeitpflege in Rumänien</a:t>
            </a:r>
            <a:endParaRPr lang="ro-RO" altLang="hu-HU" sz="1600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BB1C70F-2A0E-82F4-CEBE-F3FCA7F99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908828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églalap 5">
            <a:extLst>
              <a:ext uri="{FF2B5EF4-FFF2-40B4-BE49-F238E27FC236}">
                <a16:creationId xmlns:a16="http://schemas.microsoft.com/office/drawing/2014/main" id="{49A294AD-2255-6F45-B119-43D01436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-6350"/>
            <a:ext cx="5376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hu-HU" sz="16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Kontext der Langzeitpflege in Rumänien</a:t>
            </a:r>
            <a:endParaRPr lang="ro-RO" altLang="hu-HU" sz="1600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3" name="Content Placeholder 16">
            <a:extLst>
              <a:ext uri="{FF2B5EF4-FFF2-40B4-BE49-F238E27FC236}">
                <a16:creationId xmlns:a16="http://schemas.microsoft.com/office/drawing/2014/main" id="{A9052789-E369-D912-507D-E2BE67FD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1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églalap 5">
            <a:extLst>
              <a:ext uri="{FF2B5EF4-FFF2-40B4-BE49-F238E27FC236}">
                <a16:creationId xmlns:a16="http://schemas.microsoft.com/office/drawing/2014/main" id="{49A294AD-2255-6F45-B119-43D01436C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-6350"/>
            <a:ext cx="5376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hu-HU" sz="16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Hintergrund unserer Organisation</a:t>
            </a:r>
            <a:endParaRPr lang="ro-RO" altLang="hu-HU" sz="1600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FF96C6C-E75E-0CF1-DF0B-E78C375F3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4965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</a:t>
            </a:r>
            <a:r>
              <a:rPr lang="hu-H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Pflegepionierin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in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Rumänien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(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seit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1994)</a:t>
            </a:r>
          </a:p>
          <a:p>
            <a:pPr>
              <a:defRPr/>
            </a:pPr>
            <a:endParaRPr lang="hu-HU" sz="2400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Pflege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als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strategischer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Schwerpunkt</a:t>
            </a: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sz="2400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Schulungen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und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Innovation</a:t>
            </a: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Internationale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Vernetzung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(Caritas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Netzwerk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West und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Ost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, HCTF,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Care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Quality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Network, EKA, Fair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Care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Taskforce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)</a:t>
            </a:r>
          </a:p>
          <a:p>
            <a:pPr>
              <a:defRPr/>
            </a:pP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Projekt Rund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um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die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Uhr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betreut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– Fair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Care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Kooperationsprojekt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(Caritas CH, Fair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Care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Mobility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and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MigrationStandard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)</a:t>
            </a:r>
          </a:p>
          <a:p>
            <a:pPr>
              <a:defRPr/>
            </a:pP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	</a:t>
            </a:r>
            <a:endParaRPr lang="ro-RO" sz="2400" dirty="0">
              <a:latin typeface="Avenir Book" panose="02000503020000020003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4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B35C2E63-B7A0-0843-B6D7-4D2E55624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0536"/>
            <a:ext cx="9144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Pflegenot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steigt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exponenziell</a:t>
            </a: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Ressourcen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schrumpfen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exponenziell</a:t>
            </a: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Immer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mehr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von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was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nicht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geht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, und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was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noch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dazu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kommt</a:t>
            </a: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„Import/Export” von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Pflegekräften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, </a:t>
            </a:r>
          </a:p>
          <a:p>
            <a:pPr>
              <a:defRPr/>
            </a:pP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	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Löst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das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Problem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nicht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, </a:t>
            </a:r>
          </a:p>
          <a:p>
            <a:pPr>
              <a:defRPr/>
            </a:pP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	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Herausforderungen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im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Zielland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und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Herkunftsland</a:t>
            </a:r>
            <a:endParaRPr lang="hu-HU" sz="2400" b="1" dirty="0"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	</a:t>
            </a:r>
            <a:endParaRPr lang="hu-H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 panose="02000503020000020003" pitchFamily="2" charset="0"/>
              <a:cs typeface="Arial" charset="0"/>
            </a:endParaRPr>
          </a:p>
          <a:p>
            <a:pPr>
              <a:defRPr/>
            </a:pPr>
            <a:r>
              <a:rPr lang="hu-H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cs typeface="Arial" charset="0"/>
              </a:rPr>
              <a:t>●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Ethische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 </a:t>
            </a:r>
            <a:r>
              <a:rPr lang="hu-HU" sz="2400" b="1" dirty="0" err="1">
                <a:latin typeface="Avenir Book" panose="02000503020000020003" pitchFamily="2" charset="0"/>
                <a:cs typeface="Arial" charset="0"/>
              </a:rPr>
              <a:t>Herausforderung</a:t>
            </a:r>
            <a:r>
              <a:rPr lang="hu-HU" sz="2400" b="1" dirty="0">
                <a:latin typeface="Avenir Book" panose="02000503020000020003" pitchFamily="2" charset="0"/>
                <a:cs typeface="Arial" charset="0"/>
              </a:rPr>
              <a:t>: </a:t>
            </a:r>
            <a:r>
              <a:rPr lang="de-DE" sz="2400" b="1" dirty="0">
                <a:latin typeface="Avenir Book" panose="02000503020000020003" pitchFamily="2" charset="0"/>
                <a:cs typeface="Arial" charset="0"/>
              </a:rPr>
              <a:t>Recht auf Pflege nur für Einige</a:t>
            </a:r>
          </a:p>
          <a:p>
            <a:pPr>
              <a:defRPr/>
            </a:pPr>
            <a:endParaRPr lang="ro-RO" sz="2000" dirty="0">
              <a:latin typeface="Cambria" pitchFamily="18" charset="0"/>
              <a:cs typeface="Arial" charset="0"/>
            </a:endParaRPr>
          </a:p>
        </p:txBody>
      </p:sp>
      <p:sp>
        <p:nvSpPr>
          <p:cNvPr id="27651" name="Téglalap 5">
            <a:extLst>
              <a:ext uri="{FF2B5EF4-FFF2-40B4-BE49-F238E27FC236}">
                <a16:creationId xmlns:a16="http://schemas.microsoft.com/office/drawing/2014/main" id="{3CC17C52-4616-9846-A3C4-4B763489A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-6350"/>
            <a:ext cx="5376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hu-HU" altLang="hu-HU" sz="16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Pflege</a:t>
            </a:r>
            <a:r>
              <a:rPr lang="hu-HU" altLang="hu-HU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hu-HU" altLang="hu-HU" sz="16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wohin</a:t>
            </a:r>
            <a:r>
              <a:rPr lang="hu-HU" altLang="hu-HU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? </a:t>
            </a:r>
            <a:r>
              <a:rPr lang="hu-HU" altLang="hu-HU" sz="16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Pflege</a:t>
            </a:r>
            <a:r>
              <a:rPr lang="hu-HU" altLang="hu-HU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hu-HU" altLang="hu-HU" sz="16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woher</a:t>
            </a:r>
            <a:r>
              <a:rPr lang="hu-HU" altLang="hu-HU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?</a:t>
            </a:r>
            <a:endParaRPr lang="ro-RO" altLang="hu-HU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73841"/>
      </p:ext>
    </p:extLst>
  </p:cSld>
  <p:clrMapOvr>
    <a:masterClrMapping/>
  </p:clrMapOvr>
</p:sld>
</file>

<file path=ppt/theme/theme1.xml><?xml version="1.0" encoding="utf-8"?>
<a:theme xmlns:a="http://schemas.openxmlformats.org/drawingml/2006/main" name="ppt_sablon_h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ppt_sablon_hu</Template>
  <TotalTime>0</TotalTime>
  <Words>510</Words>
  <Application>Microsoft Office PowerPoint</Application>
  <PresentationFormat>Bildschirmpräsentation (4:3)</PresentationFormat>
  <Paragraphs>95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Avenir</vt:lpstr>
      <vt:lpstr>Avenir Book</vt:lpstr>
      <vt:lpstr>Calibri</vt:lpstr>
      <vt:lpstr>Cambria</vt:lpstr>
      <vt:lpstr>PF BeauSans Pro</vt:lpstr>
      <vt:lpstr>ppt_sablon_hu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Molnar Jozsef</dc:creator>
  <cp:lastModifiedBy>Klinkhammer, Pia</cp:lastModifiedBy>
  <cp:revision>202</cp:revision>
  <dcterms:created xsi:type="dcterms:W3CDTF">2013-05-24T11:41:35Z</dcterms:created>
  <dcterms:modified xsi:type="dcterms:W3CDTF">2022-09-22T07:45:50Z</dcterms:modified>
</cp:coreProperties>
</file>